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696" r:id="rId3"/>
    <p:sldMasterId id="2147483750" r:id="rId4"/>
  </p:sldMasterIdLst>
  <p:notesMasterIdLst>
    <p:notesMasterId r:id="rId21"/>
  </p:notesMasterIdLst>
  <p:sldIdLst>
    <p:sldId id="258" r:id="rId5"/>
    <p:sldId id="259" r:id="rId6"/>
    <p:sldId id="261" r:id="rId7"/>
    <p:sldId id="290" r:id="rId8"/>
    <p:sldId id="289" r:id="rId9"/>
    <p:sldId id="288" r:id="rId10"/>
    <p:sldId id="287" r:id="rId11"/>
    <p:sldId id="291" r:id="rId12"/>
    <p:sldId id="295" r:id="rId13"/>
    <p:sldId id="292" r:id="rId14"/>
    <p:sldId id="293" r:id="rId15"/>
    <p:sldId id="294" r:id="rId16"/>
    <p:sldId id="272" r:id="rId17"/>
    <p:sldId id="275" r:id="rId18"/>
    <p:sldId id="276" r:id="rId19"/>
    <p:sldId id="296" r:id="rId2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5F5F5F"/>
    <a:srgbClr val="FFDF00"/>
    <a:srgbClr val="8BC34A"/>
    <a:srgbClr val="E87D37"/>
    <a:srgbClr val="F3AE63"/>
    <a:srgbClr val="F09A3C"/>
    <a:srgbClr val="CD6E30"/>
    <a:srgbClr val="FFFFFF"/>
    <a:srgbClr val="22C5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tílus és rács nélkül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79" autoAdjust="0"/>
    <p:restoredTop sz="94249" autoAdjust="0"/>
  </p:normalViewPr>
  <p:slideViewPr>
    <p:cSldViewPr snapToGrid="0">
      <p:cViewPr varScale="1">
        <p:scale>
          <a:sx n="91" d="100"/>
          <a:sy n="91" d="100"/>
        </p:scale>
        <p:origin x="96" y="396"/>
      </p:cViewPr>
      <p:guideLst/>
    </p:cSldViewPr>
  </p:slideViewPr>
  <p:outlineViewPr>
    <p:cViewPr>
      <p:scale>
        <a:sx n="33" d="100"/>
        <a:sy n="33" d="100"/>
      </p:scale>
      <p:origin x="0" y="-22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esktop\Hypechat.org%20-%20Dem&#243;%20K&#233;rd&#337;&#237;v%20(v&#225;laszok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gamen\Desktop\adatok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Munkaf&#252;zet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Zsombor\Downloads\asd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5">
                  <a:shade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92E-4895-9805-C5BD08AEC56C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92E-4895-9805-C5BD08AEC56C}"/>
              </c:ext>
            </c:extLst>
          </c:dPt>
          <c:dPt>
            <c:idx val="2"/>
            <c:bubble3D val="0"/>
            <c:spPr>
              <a:solidFill>
                <a:schemeClr val="accent5">
                  <a:tint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92E-4895-9805-C5BD08AEC56C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'[Hypechat.org - Demó Kérdőív (válaszok).xlsx]A(z) 1. lapon lévő válaszok'!$B$33:$B$35</c:f>
              <c:strCache>
                <c:ptCount val="3"/>
                <c:pt idx="0">
                  <c:v>Asztali számitógép / Laptop</c:v>
                </c:pt>
                <c:pt idx="1">
                  <c:v>Android Okostelefon</c:v>
                </c:pt>
                <c:pt idx="2">
                  <c:v>Egyéb</c:v>
                </c:pt>
              </c:strCache>
            </c:strRef>
          </c:cat>
          <c:val>
            <c:numRef>
              <c:f>'[Hypechat.org - Demó Kérdőív (válaszok).xlsx]A(z) 1. lapon lévő válaszok'!$C$33:$C$35</c:f>
              <c:numCache>
                <c:formatCode>General</c:formatCode>
                <c:ptCount val="3"/>
                <c:pt idx="0">
                  <c:v>19</c:v>
                </c:pt>
                <c:pt idx="1">
                  <c:v>8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92E-4895-9805-C5BD08AEC56C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600" b="1" dirty="0" err="1">
                <a:solidFill>
                  <a:schemeClr val="tx1"/>
                </a:solidFill>
              </a:rPr>
              <a:t>Hogyan</a:t>
            </a:r>
            <a:r>
              <a:rPr lang="en-US" sz="1600" b="1" baseline="0" dirty="0">
                <a:solidFill>
                  <a:schemeClr val="tx1"/>
                </a:solidFill>
              </a:rPr>
              <a:t> </a:t>
            </a:r>
            <a:r>
              <a:rPr lang="en-US" sz="1600" b="1" baseline="0" dirty="0" err="1">
                <a:solidFill>
                  <a:schemeClr val="tx1"/>
                </a:solidFill>
              </a:rPr>
              <a:t>jellemezné</a:t>
            </a:r>
            <a:r>
              <a:rPr lang="en-US" sz="1600" b="1" baseline="0" dirty="0">
                <a:solidFill>
                  <a:schemeClr val="tx1"/>
                </a:solidFill>
              </a:rPr>
              <a:t> </a:t>
            </a:r>
            <a:r>
              <a:rPr lang="en-US" sz="1600" b="1" baseline="0" dirty="0" err="1">
                <a:solidFill>
                  <a:schemeClr val="tx1"/>
                </a:solidFill>
              </a:rPr>
              <a:t>oldalunkat</a:t>
            </a:r>
            <a:r>
              <a:rPr lang="en-US" sz="1600" b="1" baseline="0" dirty="0">
                <a:solidFill>
                  <a:schemeClr val="tx1"/>
                </a:solidFill>
              </a:rPr>
              <a:t>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hu-HU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Munka2!$F$1:$F$6</c:f>
              <c:strCache>
                <c:ptCount val="6"/>
                <c:pt idx="0">
                  <c:v> Felesleges</c:v>
                </c:pt>
                <c:pt idx="1">
                  <c:v> Nem használnám</c:v>
                </c:pt>
                <c:pt idx="2">
                  <c:v> Rossz minőségű</c:v>
                </c:pt>
                <c:pt idx="3">
                  <c:v>Hasznos</c:v>
                </c:pt>
                <c:pt idx="4">
                  <c:v> Jó minőségű</c:v>
                </c:pt>
                <c:pt idx="5">
                  <c:v> Használnám</c:v>
                </c:pt>
              </c:strCache>
            </c:strRef>
          </c:cat>
          <c:val>
            <c:numRef>
              <c:f>Munka2!$G$1:$G$6</c:f>
              <c:numCache>
                <c:formatCode>General</c:formatCode>
                <c:ptCount val="6"/>
                <c:pt idx="0">
                  <c:v>2</c:v>
                </c:pt>
                <c:pt idx="1">
                  <c:v>5</c:v>
                </c:pt>
                <c:pt idx="2">
                  <c:v>2</c:v>
                </c:pt>
                <c:pt idx="3">
                  <c:v>18</c:v>
                </c:pt>
                <c:pt idx="4">
                  <c:v>16</c:v>
                </c:pt>
                <c:pt idx="5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34-40D1-80E8-A27BD01240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015009472"/>
        <c:axId val="1015011968"/>
      </c:barChart>
      <c:catAx>
        <c:axId val="10150094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015011968"/>
        <c:crosses val="autoZero"/>
        <c:auto val="1"/>
        <c:lblAlgn val="ctr"/>
        <c:lblOffset val="100"/>
        <c:noMultiLvlLbl val="0"/>
      </c:catAx>
      <c:valAx>
        <c:axId val="10150119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u-HU"/>
          </a:p>
        </c:txPr>
        <c:crossAx val="1015009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rgbClr val="F3AE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2000" dirty="0" err="1">
                <a:solidFill>
                  <a:srgbClr val="F3AE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Felhasználók</a:t>
            </a:r>
            <a:r>
              <a:rPr lang="en-US" sz="2000" dirty="0">
                <a:solidFill>
                  <a:srgbClr val="F3AE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 err="1">
                <a:solidFill>
                  <a:srgbClr val="F3AE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nemi</a:t>
            </a:r>
            <a:r>
              <a:rPr lang="en-US" sz="2000" dirty="0">
                <a:solidFill>
                  <a:srgbClr val="F3AE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u-HU" sz="2000" dirty="0">
                <a:solidFill>
                  <a:srgbClr val="F3AE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megoszlása</a:t>
            </a:r>
          </a:p>
        </c:rich>
      </c:tx>
      <c:layout>
        <c:manualLayout>
          <c:xMode val="edge"/>
          <c:yMode val="edge"/>
          <c:x val="0.25169769435201628"/>
          <c:y val="3.73551218017905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rgbClr val="F3AE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defRPr>
          </a:pPr>
          <a:endParaRPr lang="hu-HU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5">
                  <a:shade val="76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22F-4BDA-9303-451572AF4B66}"/>
              </c:ext>
            </c:extLst>
          </c:dPt>
          <c:dPt>
            <c:idx val="1"/>
            <c:bubble3D val="0"/>
            <c:spPr>
              <a:solidFill>
                <a:schemeClr val="accent5">
                  <a:tint val="77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22F-4BDA-9303-451572AF4B66}"/>
              </c:ext>
            </c:extLst>
          </c:dPt>
          <c:dLbls>
            <c:dLbl>
              <c:idx val="0"/>
              <c:layout>
                <c:manualLayout>
                  <c:x val="-0.17902903985768548"/>
                  <c:y val="-0.11237300907871302"/>
                </c:manualLayout>
              </c:layout>
              <c:tx>
                <c:rich>
                  <a:bodyPr/>
                  <a:lstStyle/>
                  <a:p>
                    <a:r>
                      <a:rPr lang="en-US" sz="2000"/>
                      <a:t>Férfi</a:t>
                    </a: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E22F-4BDA-9303-451572AF4B66}"/>
                </c:ext>
              </c:extLst>
            </c:dLbl>
            <c:dLbl>
              <c:idx val="1"/>
              <c:layout>
                <c:manualLayout>
                  <c:x val="0.16137960876766291"/>
                  <c:y val="9.5760419545068559E-2"/>
                </c:manualLayout>
              </c:layout>
              <c:tx>
                <c:rich>
                  <a:bodyPr/>
                  <a:lstStyle/>
                  <a:p>
                    <a:r>
                      <a:rPr lang="en-US" sz="2000"/>
                      <a:t>Nő</a:t>
                    </a: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E22F-4BDA-9303-451572AF4B6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lt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Munka1!$D$1:$D$2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Munka1!$E$1:$E$2</c:f>
              <c:numCache>
                <c:formatCode>General</c:formatCode>
                <c:ptCount val="2"/>
                <c:pt idx="0">
                  <c:v>42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22F-4BDA-9303-451572AF4B66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rgbClr val="F3AE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 err="1">
                <a:solidFill>
                  <a:srgbClr val="F3AE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Használt</a:t>
            </a:r>
            <a:r>
              <a:rPr lang="en-US" dirty="0">
                <a:solidFill>
                  <a:srgbClr val="F3AE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rgbClr val="F3AE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nyelvek</a:t>
            </a:r>
            <a:endParaRPr lang="en-US" dirty="0">
              <a:solidFill>
                <a:srgbClr val="F3AE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c:rich>
      </c:tx>
      <c:layout>
        <c:manualLayout>
          <c:xMode val="edge"/>
          <c:yMode val="edge"/>
          <c:x val="0.25065966754155733"/>
          <c:y val="2.81568090385574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rgbClr val="F3AE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defRPr>
          </a:pPr>
          <a:endParaRPr lang="hu-HU"/>
        </a:p>
      </c:txPr>
    </c:title>
    <c:autoTitleDeleted val="0"/>
    <c:plotArea>
      <c:layout/>
      <c:pie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chemeClr val="accent5">
                  <a:shade val="53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BAD-4C99-90C4-590BBD40A3B4}"/>
              </c:ext>
            </c:extLst>
          </c:dPt>
          <c:dPt>
            <c:idx val="1"/>
            <c:bubble3D val="0"/>
            <c:spPr>
              <a:solidFill>
                <a:schemeClr val="accent5">
                  <a:shade val="76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BAD-4C99-90C4-590BBD40A3B4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BAD-4C99-90C4-590BBD40A3B4}"/>
              </c:ext>
            </c:extLst>
          </c:dPt>
          <c:dPt>
            <c:idx val="3"/>
            <c:bubble3D val="0"/>
            <c:spPr>
              <a:solidFill>
                <a:schemeClr val="accent5">
                  <a:tint val="77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BAD-4C99-90C4-590BBD40A3B4}"/>
              </c:ext>
            </c:extLst>
          </c:dPt>
          <c:dPt>
            <c:idx val="4"/>
            <c:bubble3D val="0"/>
            <c:spPr>
              <a:solidFill>
                <a:schemeClr val="accent5">
                  <a:tint val="54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9BAD-4C99-90C4-590BBD40A3B4}"/>
              </c:ext>
            </c:extLst>
          </c:dPt>
          <c:dLbls>
            <c:dLbl>
              <c:idx val="0"/>
              <c:layout>
                <c:manualLayout>
                  <c:x val="-0.1621314523184603"/>
                  <c:y val="0.14115081217666386"/>
                </c:manualLayout>
              </c:layout>
              <c:tx>
                <c:rich>
                  <a:bodyPr/>
                  <a:lstStyle/>
                  <a:p>
                    <a:fld id="{A64A9EB1-2462-463E-802D-6CCD616EC0C0}" type="CATEGORYNAME">
                      <a:rPr lang="en-US" sz="1600"/>
                      <a:pPr/>
                      <a:t>[KATEGÓRIA NEVE]</a:t>
                    </a:fld>
                    <a:endParaRPr lang="hu-HU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9BAD-4C99-90C4-590BBD40A3B4}"/>
                </c:ext>
              </c:extLst>
            </c:dLbl>
            <c:dLbl>
              <c:idx val="1"/>
              <c:layout>
                <c:manualLayout>
                  <c:x val="-0.11187795275590551"/>
                  <c:y val="-0.17820916360024566"/>
                </c:manualLayout>
              </c:layout>
              <c:tx>
                <c:rich>
                  <a:bodyPr/>
                  <a:lstStyle/>
                  <a:p>
                    <a:fld id="{661F1950-AF9F-4E2E-AE15-8010D34270A0}" type="CATEGORYNAME">
                      <a:rPr lang="en-US" sz="1600"/>
                      <a:pPr/>
                      <a:t>[KATEGÓRIA NEVE]</a:t>
                    </a:fld>
                    <a:endParaRPr lang="hu-HU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9BAD-4C99-90C4-590BBD40A3B4}"/>
                </c:ext>
              </c:extLst>
            </c:dLbl>
            <c:dLbl>
              <c:idx val="2"/>
              <c:layout>
                <c:manualLayout>
                  <c:x val="0.15471325459317586"/>
                  <c:y val="-8.9156758089802529E-2"/>
                </c:manualLayout>
              </c:layout>
              <c:tx>
                <c:rich>
                  <a:bodyPr/>
                  <a:lstStyle/>
                  <a:p>
                    <a:fld id="{BF049E5A-0906-485E-AEAB-972B24B551E8}" type="CATEGORYNAME">
                      <a:rPr lang="en-US" sz="1600"/>
                      <a:pPr/>
                      <a:t>[KATEGÓRIA NEVE]</a:t>
                    </a:fld>
                    <a:endParaRPr lang="hu-HU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9BAD-4C99-90C4-590BBD40A3B4}"/>
                </c:ext>
              </c:extLst>
            </c:dLbl>
            <c:dLbl>
              <c:idx val="3"/>
              <c:layout>
                <c:manualLayout>
                  <c:x val="0.17773403324584428"/>
                  <c:y val="0.2109209461954735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defRPr>
                    </a:pPr>
                    <a:fld id="{26DDCD32-4521-4AC0-9EDA-B27B540CDBC7}" type="CATEGORYNAME">
                      <a:rPr lang="en-US" sz="12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pPr>
                        <a:defRPr sz="12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defRPr>
                      </a:pPr>
                      <a:t>[KATEGÓRIA NEVE]</a:t>
                    </a:fld>
                    <a:endParaRPr lang="hu-H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lt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466666666666666"/>
                      <c:h val="0.1889932885906039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9BAD-4C99-90C4-590BBD40A3B4}"/>
                </c:ext>
              </c:extLst>
            </c:dLbl>
            <c:dLbl>
              <c:idx val="4"/>
              <c:layout>
                <c:manualLayout>
                  <c:x val="2.0783245844269417E-2"/>
                  <c:y val="7.4229140048610837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defRPr>
                    </a:pPr>
                    <a:fld id="{6831953B-C65F-42A7-962F-F157FD0BD401}" type="CATEGORYNAME">
                      <a:rPr lang="en-US" sz="1200"/>
                      <a:pPr>
                        <a:defRPr sz="120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defRPr>
                      </a:pPr>
                      <a:t>[KATEGÓRIA NEVE]</a:t>
                    </a:fld>
                    <a:endParaRPr lang="hu-H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lt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9BAD-4C99-90C4-590BBD40A3B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Munka1!$A$1:$A$5</c:f>
              <c:strCache>
                <c:ptCount val="5"/>
                <c:pt idx="0">
                  <c:v>HTML</c:v>
                </c:pt>
                <c:pt idx="1">
                  <c:v>Java</c:v>
                </c:pt>
                <c:pt idx="2">
                  <c:v>CSS</c:v>
                </c:pt>
                <c:pt idx="3">
                  <c:v>JavaScript</c:v>
                </c:pt>
                <c:pt idx="4">
                  <c:v>Python</c:v>
                </c:pt>
              </c:strCache>
            </c:strRef>
          </c:cat>
          <c:val>
            <c:numRef>
              <c:f>Munka1!$B$1:$B$5</c:f>
              <c:numCache>
                <c:formatCode>0.0%</c:formatCode>
                <c:ptCount val="5"/>
                <c:pt idx="0">
                  <c:v>0.30499999999999999</c:v>
                </c:pt>
                <c:pt idx="1">
                  <c:v>0.26</c:v>
                </c:pt>
                <c:pt idx="2">
                  <c:v>0.25800000000000001</c:v>
                </c:pt>
                <c:pt idx="3">
                  <c:v>0.158</c:v>
                </c:pt>
                <c:pt idx="4">
                  <c:v>1.9E-2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BAD-4C99-90C4-590BBD40A3B4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F177D-41E4-4400-8E9C-10928D36E28A}" type="datetimeFigureOut">
              <a:rPr lang="hu-HU" smtClean="0"/>
              <a:t>2023. 03. 09.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C1CF50-A77B-4246-BF05-40690B2A06B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27796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1CF50-A77B-4246-BF05-40690B2A06B7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77264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C1CF50-A77B-4246-BF05-40690B2A06B7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08570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654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21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988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80558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7403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9818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40490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43158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20085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6010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6170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01579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557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5151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22926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4819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69768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72981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99831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3751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0406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723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68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326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71847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96435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8692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79735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4482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8512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969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2172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986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30525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06527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55008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61209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0397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39567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8117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62199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32976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663860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7715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562055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97123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98788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60910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459755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3410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73666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27123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39777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4746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1627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42994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5108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00133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66200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218043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818661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463982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651852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83327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5728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833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7458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9506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3" name="Kép 12" descr="A képen sötét látható&#10;&#10;Automatikusan generált leírás">
            <a:extLst>
              <a:ext uri="{FF2B5EF4-FFF2-40B4-BE49-F238E27FC236}">
                <a16:creationId xmlns:a16="http://schemas.microsoft.com/office/drawing/2014/main" id="{8FBBF31A-D6D3-ED4B-F01B-23A8B0AE2C89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6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33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9743"/>
            <a:ext cx="12192000" cy="685800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608020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96232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20000"/>
                    </a14:imgEffect>
                    <a14:imgEffect>
                      <a14:saturation sat="8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02688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51984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5.png"/><Relationship Id="rId7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1.xml"/><Relationship Id="rId6" Type="http://schemas.microsoft.com/office/2007/relationships/hdphoto" Target="../media/hdphoto6.wdp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5.png"/><Relationship Id="rId4" Type="http://schemas.microsoft.com/office/2007/relationships/hdphoto" Target="../media/hdphoto7.wdp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5.png"/><Relationship Id="rId4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4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://142.93.137.65:808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4.wdp"/><Relationship Id="rId9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D92EA9E-1183-F57D-C5A0-40EDF11D6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9" y="313256"/>
            <a:ext cx="8534401" cy="209550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Dusza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workshop 2022-23</a:t>
            </a:r>
            <a:b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en-US" sz="44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</a:t>
            </a:r>
            <a:r>
              <a:rPr lang="hu-HU" sz="4400" b="1" cap="none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ap</a:t>
            </a:r>
            <a:r>
              <a:rPr lang="en-US" sz="4400" b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os</a:t>
            </a:r>
            <a:endParaRPr lang="hu-HU" sz="4400" b="1" dirty="0"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F54F6B1-958C-FB69-3F9E-0A6CD83CD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4442" y="5753819"/>
            <a:ext cx="3351513" cy="940279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hu-HU" sz="2400" b="1" dirty="0">
                <a:solidFill>
                  <a:srgbClr val="DC9230"/>
                </a:solidFill>
              </a:rPr>
              <a:t>Miskolci „finálé”</a:t>
            </a:r>
            <a:endParaRPr lang="hu-HU" sz="2400" dirty="0">
              <a:solidFill>
                <a:srgbClr val="DC923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rgbClr val="DC9230"/>
                </a:solidFill>
              </a:rPr>
              <a:t>202</a:t>
            </a:r>
            <a:r>
              <a:rPr lang="hu-HU" sz="2400" dirty="0">
                <a:solidFill>
                  <a:srgbClr val="DC9230"/>
                </a:solidFill>
              </a:rPr>
              <a:t>3</a:t>
            </a:r>
            <a:r>
              <a:rPr lang="en-US" sz="2400" dirty="0">
                <a:solidFill>
                  <a:srgbClr val="DC9230"/>
                </a:solidFill>
              </a:rPr>
              <a:t>.</a:t>
            </a:r>
            <a:r>
              <a:rPr lang="hu-HU" sz="2400" dirty="0">
                <a:solidFill>
                  <a:srgbClr val="DC9230"/>
                </a:solidFill>
              </a:rPr>
              <a:t>03</a:t>
            </a:r>
            <a:r>
              <a:rPr lang="en-US" sz="2400" dirty="0">
                <a:solidFill>
                  <a:srgbClr val="DC9230"/>
                </a:solidFill>
              </a:rPr>
              <a:t>.</a:t>
            </a:r>
            <a:r>
              <a:rPr lang="hu-HU" sz="2400" dirty="0">
                <a:solidFill>
                  <a:srgbClr val="DC9230"/>
                </a:solidFill>
              </a:rPr>
              <a:t>11</a:t>
            </a:r>
          </a:p>
        </p:txBody>
      </p:sp>
      <p:sp>
        <p:nvSpPr>
          <p:cNvPr id="4" name="Szöveg helye 2">
            <a:extLst>
              <a:ext uri="{FF2B5EF4-FFF2-40B4-BE49-F238E27FC236}">
                <a16:creationId xmlns:a16="http://schemas.microsoft.com/office/drawing/2014/main" id="{3100A255-2EE4-0C85-BF63-9DC25086D208}"/>
              </a:ext>
            </a:extLst>
          </p:cNvPr>
          <p:cNvSpPr txBox="1">
            <a:spLocks/>
          </p:cNvSpPr>
          <p:nvPr/>
        </p:nvSpPr>
        <p:spPr>
          <a:xfrm>
            <a:off x="9618661" y="5393531"/>
            <a:ext cx="2573339" cy="1619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Kiss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Péter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Magyarcsik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Dávid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Nagy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Balázs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Tóth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Dávid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Török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Zsombor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DC923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9" name="Kép 8" descr="A képen szöveg látható&#10;&#10;Automatikusan generált leírás">
            <a:extLst>
              <a:ext uri="{FF2B5EF4-FFF2-40B4-BE49-F238E27FC236}">
                <a16:creationId xmlns:a16="http://schemas.microsoft.com/office/drawing/2014/main" id="{892E69C2-1419-9742-B048-E07CF9F38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80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995AFF-20CE-BDA2-3F08-ED12D47A5308}"/>
              </a:ext>
            </a:extLst>
          </p:cNvPr>
          <p:cNvSpPr txBox="1">
            <a:spLocks/>
          </p:cNvSpPr>
          <p:nvPr/>
        </p:nvSpPr>
        <p:spPr>
          <a:xfrm>
            <a:off x="1297361" y="220149"/>
            <a:ext cx="9597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hu-HU" sz="54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architektúra</a:t>
            </a:r>
          </a:p>
        </p:txBody>
      </p:sp>
      <p:pic>
        <p:nvPicPr>
          <p:cNvPr id="3" name="Picture 6" descr="DigitalOcean logo in transparent PNG and vectorized SVG formats">
            <a:extLst>
              <a:ext uri="{FF2B5EF4-FFF2-40B4-BE49-F238E27FC236}">
                <a16:creationId xmlns:a16="http://schemas.microsoft.com/office/drawing/2014/main" id="{6ADA32DC-27F3-59EE-EBD0-998327E22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3884" y="3743607"/>
            <a:ext cx="144460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File:Python-logo-notext.svg - Wikimedia Commons">
            <a:extLst>
              <a:ext uri="{FF2B5EF4-FFF2-40B4-BE49-F238E27FC236}">
                <a16:creationId xmlns:a16="http://schemas.microsoft.com/office/drawing/2014/main" id="{6E97130A-C216-D7DB-2860-103A34430A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96"/>
          <a:stretch/>
        </p:blipFill>
        <p:spPr bwMode="auto">
          <a:xfrm>
            <a:off x="2373507" y="3743607"/>
            <a:ext cx="139945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Fájl:Centos-logo-light.svg – Wikipédia">
            <a:extLst>
              <a:ext uri="{FF2B5EF4-FFF2-40B4-BE49-F238E27FC236}">
                <a16:creationId xmlns:a16="http://schemas.microsoft.com/office/drawing/2014/main" id="{9AE7A3B8-D215-E674-0C34-378C2C274F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199"/>
          <a:stretch/>
        </p:blipFill>
        <p:spPr bwMode="auto">
          <a:xfrm>
            <a:off x="5237282" y="3562316"/>
            <a:ext cx="1479587" cy="1621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Fájl:Centos-logo-light.svg – Wikipédia">
            <a:extLst>
              <a:ext uri="{FF2B5EF4-FFF2-40B4-BE49-F238E27FC236}">
                <a16:creationId xmlns:a16="http://schemas.microsoft.com/office/drawing/2014/main" id="{CAC0FE1A-7776-A1B1-6AFF-C948947E9C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800"/>
          <a:stretch/>
        </p:blipFill>
        <p:spPr bwMode="auto">
          <a:xfrm>
            <a:off x="5102464" y="4905898"/>
            <a:ext cx="1864519" cy="90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7C76390A-78C8-B6F9-BECE-2F4FE3E70D4F}"/>
              </a:ext>
            </a:extLst>
          </p:cNvPr>
          <p:cNvGrpSpPr/>
          <p:nvPr/>
        </p:nvGrpSpPr>
        <p:grpSpPr>
          <a:xfrm>
            <a:off x="4783253" y="1278820"/>
            <a:ext cx="2387643" cy="1808475"/>
            <a:chOff x="6157738" y="1283827"/>
            <a:chExt cx="2387643" cy="1808475"/>
          </a:xfrm>
        </p:grpSpPr>
        <p:pic>
          <p:nvPicPr>
            <p:cNvPr id="8" name="Picture 4" descr="Cloud - Free weather icons">
              <a:extLst>
                <a:ext uri="{FF2B5EF4-FFF2-40B4-BE49-F238E27FC236}">
                  <a16:creationId xmlns:a16="http://schemas.microsoft.com/office/drawing/2014/main" id="{E58BBD97-ED13-9EEE-6ED4-7B46D4B580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9209" y="1283827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Szövegdoboz 8">
              <a:extLst>
                <a:ext uri="{FF2B5EF4-FFF2-40B4-BE49-F238E27FC236}">
                  <a16:creationId xmlns:a16="http://schemas.microsoft.com/office/drawing/2014/main" id="{F55F281C-034D-2A8A-632C-BCE92CBB243A}"/>
                </a:ext>
              </a:extLst>
            </p:cNvPr>
            <p:cNvSpPr txBox="1"/>
            <p:nvPr/>
          </p:nvSpPr>
          <p:spPr>
            <a:xfrm>
              <a:off x="6157738" y="2722970"/>
              <a:ext cx="23876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b="1" dirty="0"/>
                <a:t>Felhőszolgáltatás</a:t>
              </a:r>
            </a:p>
          </p:txBody>
        </p:sp>
      </p:grpSp>
      <p:pic>
        <p:nvPicPr>
          <p:cNvPr id="10" name="Kép 9" descr="A képen szöveg látható&#10;&#10;Automatikusan generált leírás">
            <a:extLst>
              <a:ext uri="{FF2B5EF4-FFF2-40B4-BE49-F238E27FC236}">
                <a16:creationId xmlns:a16="http://schemas.microsoft.com/office/drawing/2014/main" id="{9418EF0A-1B12-D704-91E7-B249770181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sp>
        <p:nvSpPr>
          <p:cNvPr id="12" name="Szövegdoboz 11">
            <a:extLst>
              <a:ext uri="{FF2B5EF4-FFF2-40B4-BE49-F238E27FC236}">
                <a16:creationId xmlns:a16="http://schemas.microsoft.com/office/drawing/2014/main" id="{394468D5-0F46-5DDC-34EB-D14D01F5E30B}"/>
              </a:ext>
            </a:extLst>
          </p:cNvPr>
          <p:cNvSpPr txBox="1"/>
          <p:nvPr/>
        </p:nvSpPr>
        <p:spPr>
          <a:xfrm>
            <a:off x="2332967" y="5183607"/>
            <a:ext cx="143999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700" b="1" dirty="0"/>
              <a:t>Python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69954302-D80D-A2B2-F3F1-1C1FD8DC89F7}"/>
              </a:ext>
            </a:extLst>
          </p:cNvPr>
          <p:cNvSpPr txBox="1"/>
          <p:nvPr/>
        </p:nvSpPr>
        <p:spPr>
          <a:xfrm>
            <a:off x="7912411" y="5360578"/>
            <a:ext cx="236755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700" b="1" dirty="0" err="1"/>
              <a:t>DigitalOcean</a:t>
            </a:r>
            <a:endParaRPr lang="hu-HU" sz="1700" b="1" dirty="0"/>
          </a:p>
        </p:txBody>
      </p:sp>
    </p:spTree>
    <p:extLst>
      <p:ext uri="{BB962C8B-B14F-4D97-AF65-F5344CB8AC3E}">
        <p14:creationId xmlns:p14="http://schemas.microsoft.com/office/powerpoint/2010/main" val="300286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4E24BBA-2DDB-DF82-1DE8-5814EDC20483}"/>
              </a:ext>
            </a:extLst>
          </p:cNvPr>
          <p:cNvSpPr txBox="1">
            <a:spLocks/>
          </p:cNvSpPr>
          <p:nvPr/>
        </p:nvSpPr>
        <p:spPr>
          <a:xfrm>
            <a:off x="1297360" y="237118"/>
            <a:ext cx="9597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hu-HU" sz="54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architektúra</a:t>
            </a:r>
          </a:p>
        </p:txBody>
      </p:sp>
      <p:pic>
        <p:nvPicPr>
          <p:cNvPr id="3" name="Picture 14" descr="Dns - Free computer icons">
            <a:extLst>
              <a:ext uri="{FF2B5EF4-FFF2-40B4-BE49-F238E27FC236}">
                <a16:creationId xmlns:a16="http://schemas.microsoft.com/office/drawing/2014/main" id="{155DB33A-7472-1CE9-AB93-3D9158D04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999" y="156173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934AC177-9F8B-3E45-03DE-7A795A83CB7E}"/>
              </a:ext>
            </a:extLst>
          </p:cNvPr>
          <p:cNvGrpSpPr/>
          <p:nvPr/>
        </p:nvGrpSpPr>
        <p:grpSpPr>
          <a:xfrm>
            <a:off x="3927945" y="3519225"/>
            <a:ext cx="4336110" cy="1958712"/>
            <a:chOff x="4903059" y="3826013"/>
            <a:chExt cx="2385883" cy="1077754"/>
          </a:xfrm>
        </p:grpSpPr>
        <p:pic>
          <p:nvPicPr>
            <p:cNvPr id="5" name="Picture 6" descr="How do I change the DNS of my domain name on Google Domains? - Panierdachat">
              <a:extLst>
                <a:ext uri="{FF2B5EF4-FFF2-40B4-BE49-F238E27FC236}">
                  <a16:creationId xmlns:a16="http://schemas.microsoft.com/office/drawing/2014/main" id="{A3B6292E-8F72-2489-B538-AD9700A433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418" b="32423"/>
            <a:stretch/>
          </p:blipFill>
          <p:spPr bwMode="auto">
            <a:xfrm>
              <a:off x="4903060" y="3826013"/>
              <a:ext cx="2385882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 descr="How do I change the DNS of my domain name on Google Domains? - Panierdachat">
              <a:extLst>
                <a:ext uri="{FF2B5EF4-FFF2-40B4-BE49-F238E27FC236}">
                  <a16:creationId xmlns:a16="http://schemas.microsoft.com/office/drawing/2014/main" id="{C6F4C62C-5D77-3389-DE46-C6C90132C1C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978"/>
            <a:stretch/>
          </p:blipFill>
          <p:spPr bwMode="auto">
            <a:xfrm>
              <a:off x="4903059" y="4313049"/>
              <a:ext cx="2385882" cy="590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Szövegdoboz 6">
            <a:extLst>
              <a:ext uri="{FF2B5EF4-FFF2-40B4-BE49-F238E27FC236}">
                <a16:creationId xmlns:a16="http://schemas.microsoft.com/office/drawing/2014/main" id="{77D422D0-2EB6-CE89-C771-4250D698D2AA}"/>
              </a:ext>
            </a:extLst>
          </p:cNvPr>
          <p:cNvSpPr txBox="1"/>
          <p:nvPr/>
        </p:nvSpPr>
        <p:spPr>
          <a:xfrm>
            <a:off x="5114924" y="5207028"/>
            <a:ext cx="1962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h</a:t>
            </a:r>
            <a:r>
              <a:rPr lang="en-US" dirty="0"/>
              <a:t>ypechat.org</a:t>
            </a:r>
          </a:p>
        </p:txBody>
      </p:sp>
      <p:pic>
        <p:nvPicPr>
          <p:cNvPr id="8" name="Kép 7" descr="A képen szöveg látható&#10;&#10;Automatikusan generált leírás">
            <a:extLst>
              <a:ext uri="{FF2B5EF4-FFF2-40B4-BE49-F238E27FC236}">
                <a16:creationId xmlns:a16="http://schemas.microsoft.com/office/drawing/2014/main" id="{2E34C512-1983-D98F-BC93-6F858E121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7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Kép 20">
            <a:extLst>
              <a:ext uri="{FF2B5EF4-FFF2-40B4-BE49-F238E27FC236}">
                <a16:creationId xmlns:a16="http://schemas.microsoft.com/office/drawing/2014/main" id="{C985A50E-83A7-BEED-DE78-24A9425AB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7246DE4-0F4F-2419-1500-F51285E8376F}"/>
              </a:ext>
            </a:extLst>
          </p:cNvPr>
          <p:cNvSpPr txBox="1">
            <a:spLocks/>
          </p:cNvSpPr>
          <p:nvPr/>
        </p:nvSpPr>
        <p:spPr>
          <a:xfrm>
            <a:off x="1297361" y="301387"/>
            <a:ext cx="9597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A </a:t>
            </a:r>
            <a:r>
              <a:rPr lang="hu-HU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CSAPATON BELÜLI MUNKAMEGOSZTÁS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4BFCA1D-7EFB-166B-0A25-30BD91B95133}"/>
              </a:ext>
            </a:extLst>
          </p:cNvPr>
          <p:cNvSpPr txBox="1">
            <a:spLocks/>
          </p:cNvSpPr>
          <p:nvPr/>
        </p:nvSpPr>
        <p:spPr>
          <a:xfrm>
            <a:off x="569729" y="1276132"/>
            <a:ext cx="9078912" cy="5124450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rgbClr val="F4E41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rgbClr val="F4E41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rgbClr val="F4E41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rgbClr val="F4E41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rgbClr val="F4E41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Aft>
                <a:spcPts val="2400"/>
              </a:spcAft>
              <a:buNone/>
            </a:pPr>
            <a:r>
              <a:rPr lang="en-US" sz="2800" b="1" dirty="0">
                <a:solidFill>
                  <a:schemeClr val="tx1"/>
                </a:solidFill>
              </a:rPr>
              <a:t>Kiss P</a:t>
            </a:r>
            <a:r>
              <a:rPr lang="hu-HU" sz="2800" b="1" dirty="0">
                <a:solidFill>
                  <a:schemeClr val="tx1"/>
                </a:solidFill>
              </a:rPr>
              <a:t>é</a:t>
            </a:r>
            <a:r>
              <a:rPr lang="en-US" sz="2800" b="1" dirty="0">
                <a:solidFill>
                  <a:schemeClr val="tx1"/>
                </a:solidFill>
              </a:rPr>
              <a:t>t</a:t>
            </a:r>
            <a:r>
              <a:rPr lang="hu-HU" sz="2800" b="1" dirty="0" err="1">
                <a:solidFill>
                  <a:schemeClr val="tx1"/>
                </a:solidFill>
              </a:rPr>
              <a:t>er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</a:t>
            </a:r>
          </a:p>
          <a:p>
            <a:pPr marL="0" indent="0">
              <a:lnSpc>
                <a:spcPct val="150000"/>
              </a:lnSpc>
              <a:spcAft>
                <a:spcPts val="2400"/>
              </a:spcAft>
              <a:buNone/>
            </a:pPr>
            <a:r>
              <a:rPr lang="en-US" sz="2800" b="1" dirty="0" err="1">
                <a:solidFill>
                  <a:schemeClr val="tx1"/>
                </a:solidFill>
              </a:rPr>
              <a:t>Magyarcsik</a:t>
            </a:r>
            <a:r>
              <a:rPr lang="en-US" sz="2800" b="1" dirty="0">
                <a:solidFill>
                  <a:schemeClr val="tx1"/>
                </a:solidFill>
              </a:rPr>
              <a:t> Dávid </a:t>
            </a:r>
            <a:r>
              <a:rPr lang="en-US" sz="2800" dirty="0">
                <a:solidFill>
                  <a:schemeClr val="tx1"/>
                </a:solidFill>
              </a:rPr>
              <a:t>– </a:t>
            </a:r>
          </a:p>
          <a:p>
            <a:pPr marL="0" indent="0">
              <a:lnSpc>
                <a:spcPct val="150000"/>
              </a:lnSpc>
              <a:spcAft>
                <a:spcPts val="2400"/>
              </a:spcAft>
              <a:buNone/>
            </a:pPr>
            <a:r>
              <a:rPr lang="en-US" sz="2800" b="1" dirty="0">
                <a:solidFill>
                  <a:schemeClr val="tx1"/>
                </a:solidFill>
              </a:rPr>
              <a:t>Nagy </a:t>
            </a:r>
            <a:r>
              <a:rPr lang="en-US" sz="2800" b="1" dirty="0" err="1">
                <a:solidFill>
                  <a:schemeClr val="tx1"/>
                </a:solidFill>
              </a:rPr>
              <a:t>Balázs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</a:t>
            </a:r>
          </a:p>
          <a:p>
            <a:pPr marL="0" indent="0">
              <a:lnSpc>
                <a:spcPct val="150000"/>
              </a:lnSpc>
              <a:spcAft>
                <a:spcPts val="2400"/>
              </a:spcAft>
              <a:buNone/>
            </a:pPr>
            <a:r>
              <a:rPr lang="en-US" sz="2800" b="1" dirty="0">
                <a:solidFill>
                  <a:schemeClr val="tx1"/>
                </a:solidFill>
              </a:rPr>
              <a:t>Tóth Dávid </a:t>
            </a:r>
            <a:r>
              <a:rPr lang="en-US" sz="2800" dirty="0">
                <a:solidFill>
                  <a:schemeClr val="tx1"/>
                </a:solidFill>
              </a:rPr>
              <a:t>– </a:t>
            </a:r>
          </a:p>
          <a:p>
            <a:pPr marL="0" indent="0">
              <a:lnSpc>
                <a:spcPct val="150000"/>
              </a:lnSpc>
              <a:spcAft>
                <a:spcPts val="2400"/>
              </a:spcAft>
              <a:buNone/>
            </a:pPr>
            <a:r>
              <a:rPr lang="en-US" sz="2800" b="1" dirty="0" err="1">
                <a:solidFill>
                  <a:schemeClr val="tx1"/>
                </a:solidFill>
              </a:rPr>
              <a:t>Török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chemeClr val="tx1"/>
                </a:solidFill>
              </a:rPr>
              <a:t>Zsombor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</a:t>
            </a:r>
            <a:endParaRPr lang="hu-HU" sz="2800" dirty="0">
              <a:solidFill>
                <a:schemeClr val="tx1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2A39A12-0369-5D15-CEA6-285A2AEB9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39509" y="140030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Official MariaDB Logos | MariaDB">
            <a:extLst>
              <a:ext uri="{FF2B5EF4-FFF2-40B4-BE49-F238E27FC236}">
                <a16:creationId xmlns:a16="http://schemas.microsoft.com/office/drawing/2014/main" id="{7C146B6C-4CEC-032B-4ECE-AC55336EB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699" y="1413723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illustrator logo and symbol, meaning, history, PNG">
            <a:extLst>
              <a:ext uri="{FF2B5EF4-FFF2-40B4-BE49-F238E27FC236}">
                <a16:creationId xmlns:a16="http://schemas.microsoft.com/office/drawing/2014/main" id="{DE0A141C-1A98-CFDE-C4CF-E26CF9836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994" y="2424357"/>
            <a:ext cx="86437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Logo Html Html5 - Free image on Pixabay">
            <a:extLst>
              <a:ext uri="{FF2B5EF4-FFF2-40B4-BE49-F238E27FC236}">
                <a16:creationId xmlns:a16="http://schemas.microsoft.com/office/drawing/2014/main" id="{B148111B-29FB-E002-C8B1-36540FF32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3214" y="242435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5544B7C6-8A80-9573-397B-E35D3BA0C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29843" y="2366669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Logo Html Html5 - Free image on Pixabay">
            <a:extLst>
              <a:ext uri="{FF2B5EF4-FFF2-40B4-BE49-F238E27FC236}">
                <a16:creationId xmlns:a16="http://schemas.microsoft.com/office/drawing/2014/main" id="{C1B780DB-F9CD-0B7F-159C-E5071E7C3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090" y="3475954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Official MariaDB Logos | MariaDB">
            <a:extLst>
              <a:ext uri="{FF2B5EF4-FFF2-40B4-BE49-F238E27FC236}">
                <a16:creationId xmlns:a16="http://schemas.microsoft.com/office/drawing/2014/main" id="{0AAAE5F9-C505-7205-5AA8-416659217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6621" y="4463247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E3643226-114F-0250-5DC4-73FE7CDEB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96109" y="446324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Logo Html Html5 - Free image on Pixabay">
            <a:extLst>
              <a:ext uri="{FF2B5EF4-FFF2-40B4-BE49-F238E27FC236}">
                <a16:creationId xmlns:a16="http://schemas.microsoft.com/office/drawing/2014/main" id="{5D822D72-C8D2-86C9-1D98-4C01890CC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9634" y="446324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Official MariaDB Logos | MariaDB">
            <a:extLst>
              <a:ext uri="{FF2B5EF4-FFF2-40B4-BE49-F238E27FC236}">
                <a16:creationId xmlns:a16="http://schemas.microsoft.com/office/drawing/2014/main" id="{539E1198-A841-28AE-A18A-6FAD872D2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493" y="5511930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6857163B-48C1-BF19-66C5-055A0E682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67200" y="551193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zövegdoboz 14">
            <a:extLst>
              <a:ext uri="{FF2B5EF4-FFF2-40B4-BE49-F238E27FC236}">
                <a16:creationId xmlns:a16="http://schemas.microsoft.com/office/drawing/2014/main" id="{BD517E8F-1450-8372-9F2C-5DDFDDDC28B5}"/>
              </a:ext>
            </a:extLst>
          </p:cNvPr>
          <p:cNvSpPr txBox="1"/>
          <p:nvPr/>
        </p:nvSpPr>
        <p:spPr>
          <a:xfrm>
            <a:off x="2578572" y="1298733"/>
            <a:ext cx="3960937" cy="656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spcAft>
                <a:spcPts val="2400"/>
              </a:spcAft>
              <a:buNone/>
            </a:pPr>
            <a:r>
              <a:rPr lang="en-US" sz="2800" dirty="0">
                <a:solidFill>
                  <a:schemeClr val="tx1"/>
                </a:solidFill>
              </a:rPr>
              <a:t>Backend &amp;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7778C2C8-6B37-F0E3-0A8A-7642681D3EE7}"/>
              </a:ext>
            </a:extLst>
          </p:cNvPr>
          <p:cNvSpPr txBox="1"/>
          <p:nvPr/>
        </p:nvSpPr>
        <p:spPr>
          <a:xfrm>
            <a:off x="3566144" y="5416193"/>
            <a:ext cx="4020299" cy="656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dirty="0"/>
              <a:t>Backend </a:t>
            </a:r>
            <a:r>
              <a:rPr lang="hu-HU" sz="2800" dirty="0"/>
              <a:t>&amp; </a:t>
            </a:r>
            <a:r>
              <a:rPr lang="en-US" sz="2800" dirty="0" err="1"/>
              <a:t>Adatbázis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F8019261-8F06-AC67-D05A-EAB5509F7B82}"/>
              </a:ext>
            </a:extLst>
          </p:cNvPr>
          <p:cNvSpPr txBox="1"/>
          <p:nvPr/>
        </p:nvSpPr>
        <p:spPr>
          <a:xfrm>
            <a:off x="2955891" y="4387714"/>
            <a:ext cx="6143911" cy="656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dirty="0"/>
              <a:t>Backend </a:t>
            </a:r>
            <a:r>
              <a:rPr lang="hu-HU" sz="2800" dirty="0"/>
              <a:t>, </a:t>
            </a:r>
            <a:r>
              <a:rPr lang="en-US" sz="2800" dirty="0" err="1"/>
              <a:t>Adatbázis</a:t>
            </a:r>
            <a:r>
              <a:rPr lang="en-US" sz="2800" dirty="0">
                <a:solidFill>
                  <a:schemeClr val="tx1"/>
                </a:solidFill>
              </a:rPr>
              <a:t> &amp; Frontend</a:t>
            </a: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A28AE9D5-5F30-128D-2AAC-78B05618B1D1}"/>
              </a:ext>
            </a:extLst>
          </p:cNvPr>
          <p:cNvSpPr txBox="1"/>
          <p:nvPr/>
        </p:nvSpPr>
        <p:spPr>
          <a:xfrm>
            <a:off x="3098161" y="3330173"/>
            <a:ext cx="2011024" cy="656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spcAft>
                <a:spcPts val="2400"/>
              </a:spcAft>
              <a:buNone/>
            </a:pPr>
            <a:r>
              <a:rPr lang="en-US" sz="2800" dirty="0">
                <a:solidFill>
                  <a:schemeClr val="tx1"/>
                </a:solidFill>
              </a:rPr>
              <a:t>Frontend</a:t>
            </a:r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20938D7D-C639-3091-A281-1F22A1C36583}"/>
              </a:ext>
            </a:extLst>
          </p:cNvPr>
          <p:cNvSpPr txBox="1"/>
          <p:nvPr/>
        </p:nvSpPr>
        <p:spPr>
          <a:xfrm>
            <a:off x="4166074" y="2249951"/>
            <a:ext cx="5230547" cy="656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dirty="0">
                <a:solidFill>
                  <a:schemeClr val="tx1"/>
                </a:solidFill>
              </a:rPr>
              <a:t>Design</a:t>
            </a:r>
            <a:r>
              <a:rPr lang="hu-HU" sz="2800" dirty="0"/>
              <a:t>, </a:t>
            </a:r>
            <a:r>
              <a:rPr lang="en-US" sz="2800" dirty="0"/>
              <a:t>Backend</a:t>
            </a:r>
            <a:r>
              <a:rPr lang="hu-HU" sz="2800" dirty="0"/>
              <a:t> </a:t>
            </a:r>
            <a:r>
              <a:rPr lang="en-US" sz="2800" dirty="0"/>
              <a:t>&amp; Frontend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20" name="Kép 19" descr="A képen szöveg látható&#10;&#10;Automatikusan generált leírás">
            <a:extLst>
              <a:ext uri="{FF2B5EF4-FFF2-40B4-BE49-F238E27FC236}">
                <a16:creationId xmlns:a16="http://schemas.microsoft.com/office/drawing/2014/main" id="{78AF3C29-9C6C-E883-3A8A-905B3F6903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69843" y="5118480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0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C707272B-0A3A-264E-B0EB-D6D5CDAF59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453"/>
          <a:stretch/>
        </p:blipFill>
        <p:spPr>
          <a:xfrm>
            <a:off x="878924" y="1129182"/>
            <a:ext cx="3930514" cy="5239667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BEB00BD4-D869-9704-A05D-6EA605B70D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03" t="1396" r="47657" b="-1396"/>
          <a:stretch/>
        </p:blipFill>
        <p:spPr>
          <a:xfrm>
            <a:off x="4819710" y="1129184"/>
            <a:ext cx="1438382" cy="5239667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BE1333C-F7D0-14DB-6457-2D6F73194B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55" t="1396" r="33705" b="-1396"/>
          <a:stretch/>
        </p:blipFill>
        <p:spPr>
          <a:xfrm>
            <a:off x="6258092" y="1129183"/>
            <a:ext cx="1438383" cy="5239667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C81A303C-6EF9-B1A0-0A1A-ECE7D2C620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95" t="1396" r="19867" b="-1396"/>
          <a:stretch/>
        </p:blipFill>
        <p:spPr>
          <a:xfrm>
            <a:off x="7696474" y="1129183"/>
            <a:ext cx="1448655" cy="5239667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35ABA5BA-B398-87F2-2C05-F4D565367D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46" t="1396" r="5914" b="-1396"/>
          <a:stretch/>
        </p:blipFill>
        <p:spPr>
          <a:xfrm>
            <a:off x="9145129" y="1129182"/>
            <a:ext cx="1438383" cy="5239667"/>
          </a:xfrm>
          <a:prstGeom prst="rect">
            <a:avLst/>
          </a:prstGeom>
        </p:spPr>
      </p:pic>
      <p:sp>
        <p:nvSpPr>
          <p:cNvPr id="28" name="Szövegdoboz 27">
            <a:extLst>
              <a:ext uri="{FF2B5EF4-FFF2-40B4-BE49-F238E27FC236}">
                <a16:creationId xmlns:a16="http://schemas.microsoft.com/office/drawing/2014/main" id="{6BE33210-B3B5-C4FA-84D7-E5AED1ECE9B4}"/>
              </a:ext>
            </a:extLst>
          </p:cNvPr>
          <p:cNvSpPr txBox="1"/>
          <p:nvPr/>
        </p:nvSpPr>
        <p:spPr>
          <a:xfrm>
            <a:off x="0" y="302424"/>
            <a:ext cx="12214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4000" b="1" i="0" u="none" strike="noStrike" kern="1200" cap="all" spc="0" normalizeH="0" noProof="0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Funkciók összevetése</a:t>
            </a:r>
            <a:r>
              <a:rPr kumimoji="0" lang="en-US" sz="4000" b="1" i="0" u="none" strike="noStrike" kern="1200" cap="all" spc="0" normalizeH="0" noProof="0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 -</a:t>
            </a:r>
            <a:r>
              <a:rPr kumimoji="0" lang="hu-HU" sz="4000" b="1" i="0" u="none" strike="noStrike" kern="1200" cap="all" spc="0" normalizeH="0" noProof="0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 </a:t>
            </a:r>
            <a:r>
              <a:rPr kumimoji="0" lang="hu-HU" sz="4000" b="1" i="0" u="none" strike="noStrike" kern="1200" cap="all" spc="0" normalizeH="0" noProof="0" dirty="0" err="1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demónként</a:t>
            </a:r>
            <a:endParaRPr kumimoji="0" lang="hu-HU" sz="4000" b="0" i="0" u="none" strike="noStrike" kern="1200" cap="all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3" name="Kép 12" descr="A képen szöveg látható&#10;&#10;Automatikusan generált leírás">
            <a:extLst>
              <a:ext uri="{FF2B5EF4-FFF2-40B4-BE49-F238E27FC236}">
                <a16:creationId xmlns:a16="http://schemas.microsoft.com/office/drawing/2014/main" id="{D5A4F56F-6A77-5B96-1B48-43E9F555F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6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6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6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6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6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6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6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6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zövegdoboz 27">
            <a:extLst>
              <a:ext uri="{FF2B5EF4-FFF2-40B4-BE49-F238E27FC236}">
                <a16:creationId xmlns:a16="http://schemas.microsoft.com/office/drawing/2014/main" id="{6BE33210-B3B5-C4FA-84D7-E5AED1ECE9B4}"/>
              </a:ext>
            </a:extLst>
          </p:cNvPr>
          <p:cNvSpPr txBox="1"/>
          <p:nvPr/>
        </p:nvSpPr>
        <p:spPr>
          <a:xfrm>
            <a:off x="6096000" y="548787"/>
            <a:ext cx="609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Google Forms </a:t>
            </a: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Kérdőív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1225578-2C53-9BA8-0766-6F9B2C62A8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7940300"/>
              </p:ext>
            </p:extLst>
          </p:nvPr>
        </p:nvGraphicFramePr>
        <p:xfrm>
          <a:off x="0" y="3043025"/>
          <a:ext cx="6972300" cy="38149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Kép 7">
            <a:extLst>
              <a:ext uri="{FF2B5EF4-FFF2-40B4-BE49-F238E27FC236}">
                <a16:creationId xmlns:a16="http://schemas.microsoft.com/office/drawing/2014/main" id="{4C3C4FF1-FD6D-8A11-7AF4-0B2657A49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531" y="2688242"/>
            <a:ext cx="3346938" cy="3346938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F31E507-584A-C04D-A83C-B81253DA8A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3938581"/>
              </p:ext>
            </p:extLst>
          </p:nvPr>
        </p:nvGraphicFramePr>
        <p:xfrm>
          <a:off x="1025769" y="29982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B41A7249-6CB0-D623-664B-8F749472F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1545" y="5101730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6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80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6" t="18223" r="53"/>
          <a:stretch/>
        </p:blipFill>
        <p:spPr>
          <a:xfrm>
            <a:off x="369183" y="4705350"/>
            <a:ext cx="12337852" cy="2752543"/>
          </a:xfrm>
          <a:prstGeom prst="rect">
            <a:avLst/>
          </a:prstGeom>
        </p:spPr>
      </p:pic>
      <p:graphicFrame>
        <p:nvGraphicFramePr>
          <p:cNvPr id="8" name="Tábláza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6097457"/>
              </p:ext>
            </p:extLst>
          </p:nvPr>
        </p:nvGraphicFramePr>
        <p:xfrm>
          <a:off x="0" y="94706"/>
          <a:ext cx="12192000" cy="1310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751960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86358319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61203333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9287015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71318042"/>
                    </a:ext>
                  </a:extLst>
                </a:gridCol>
                <a:gridCol w="2494384">
                  <a:extLst>
                    <a:ext uri="{9D8B030D-6E8A-4147-A177-3AD203B41FA5}">
                      <a16:colId xmlns:a16="http://schemas.microsoft.com/office/drawing/2014/main" val="4293229451"/>
                    </a:ext>
                  </a:extLst>
                </a:gridCol>
                <a:gridCol w="2077616">
                  <a:extLst>
                    <a:ext uri="{9D8B030D-6E8A-4147-A177-3AD203B41FA5}">
                      <a16:colId xmlns:a16="http://schemas.microsoft.com/office/drawing/2014/main" val="3914157046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hu-HU" sz="2000" b="1" dirty="0">
                          <a:solidFill>
                            <a:srgbClr val="F3AE63"/>
                          </a:solidFill>
                        </a:rPr>
                        <a:t>Idő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hu-HU" sz="2000" b="1" dirty="0">
                          <a:solidFill>
                            <a:srgbClr val="F3AE63"/>
                          </a:solidFill>
                        </a:rPr>
                        <a:t>GitHub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b="1" dirty="0">
                          <a:solidFill>
                            <a:srgbClr val="F3AE63"/>
                          </a:solidFill>
                        </a:rPr>
                        <a:t>Felhasználók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2000" b="1" dirty="0" err="1">
                          <a:solidFill>
                            <a:srgbClr val="F3AE63"/>
                          </a:solidFill>
                        </a:rPr>
                        <a:t>Trello</a:t>
                      </a:r>
                      <a:endParaRPr lang="hu-HU" sz="2000" b="1" dirty="0">
                        <a:solidFill>
                          <a:srgbClr val="F3AE63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9462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92 informatika tanóra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20 </a:t>
                      </a:r>
                      <a:r>
                        <a:rPr lang="hu-HU" b="1" dirty="0"/>
                        <a:t>meeting</a:t>
                      </a:r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400" b="0" i="1" dirty="0"/>
                        <a:t>(mentorunkkal)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&gt; </a:t>
                      </a:r>
                      <a:r>
                        <a:rPr lang="en-US" dirty="0"/>
                        <a:t>160 nap</a:t>
                      </a:r>
                      <a:endParaRPr lang="hu-H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~ 80</a:t>
                      </a:r>
                      <a:r>
                        <a:rPr lang="en-US" dirty="0"/>
                        <a:t>.</a:t>
                      </a:r>
                      <a:r>
                        <a:rPr lang="hu-HU" dirty="0"/>
                        <a:t>000 </a:t>
                      </a:r>
                      <a:r>
                        <a:rPr lang="hu-HU" b="1" dirty="0"/>
                        <a:t>sor kód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&gt; 300 </a:t>
                      </a:r>
                      <a:r>
                        <a:rPr lang="hu-HU" b="1" dirty="0" err="1"/>
                        <a:t>commit</a:t>
                      </a:r>
                      <a:endParaRPr lang="hu-HU" b="1" i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~ 80 </a:t>
                      </a:r>
                      <a:r>
                        <a:rPr lang="hu-HU" b="1" dirty="0"/>
                        <a:t>regisztrált fiók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50db </a:t>
                      </a:r>
                      <a:r>
                        <a:rPr lang="hu-HU" b="1" dirty="0" err="1"/>
                        <a:t>Trello</a:t>
                      </a:r>
                      <a:r>
                        <a:rPr lang="hu-HU" b="1" dirty="0"/>
                        <a:t> kártya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8601151"/>
                  </a:ext>
                </a:extLst>
              </a:tr>
            </a:tbl>
          </a:graphicData>
        </a:graphic>
      </p:graphicFrame>
      <p:graphicFrame>
        <p:nvGraphicFramePr>
          <p:cNvPr id="10" name="Diagram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9643037"/>
              </p:ext>
            </p:extLst>
          </p:nvPr>
        </p:nvGraphicFramePr>
        <p:xfrm>
          <a:off x="5618573" y="1457792"/>
          <a:ext cx="4825368" cy="3342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4002441"/>
              </p:ext>
            </p:extLst>
          </p:nvPr>
        </p:nvGraphicFramePr>
        <p:xfrm>
          <a:off x="2043750" y="1521809"/>
          <a:ext cx="4572000" cy="31573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Szövegdoboz 3">
            <a:extLst>
              <a:ext uri="{FF2B5EF4-FFF2-40B4-BE49-F238E27FC236}">
                <a16:creationId xmlns:a16="http://schemas.microsoft.com/office/drawing/2014/main" id="{49C864F6-F5E6-664E-2363-921E2037E633}"/>
              </a:ext>
            </a:extLst>
          </p:cNvPr>
          <p:cNvSpPr txBox="1"/>
          <p:nvPr/>
        </p:nvSpPr>
        <p:spPr>
          <a:xfrm>
            <a:off x="-365760" y="4925928"/>
            <a:ext cx="731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30</a:t>
            </a:r>
            <a:endParaRPr lang="hu-HU" sz="1100" dirty="0"/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7DAC42E0-E4C9-58C8-E00D-52AEDF921028}"/>
              </a:ext>
            </a:extLst>
          </p:cNvPr>
          <p:cNvSpPr txBox="1"/>
          <p:nvPr/>
        </p:nvSpPr>
        <p:spPr>
          <a:xfrm>
            <a:off x="-365760" y="5406562"/>
            <a:ext cx="731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20</a:t>
            </a:r>
            <a:endParaRPr lang="hu-HU" sz="1100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1CCFA840-05B1-190F-24B0-BF70ED17C578}"/>
              </a:ext>
            </a:extLst>
          </p:cNvPr>
          <p:cNvSpPr txBox="1"/>
          <p:nvPr/>
        </p:nvSpPr>
        <p:spPr>
          <a:xfrm>
            <a:off x="-365760" y="5887196"/>
            <a:ext cx="731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10</a:t>
            </a:r>
            <a:endParaRPr lang="hu-HU" sz="1100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82BDAB4E-B9E4-15F9-11F7-C19D8ABE717A}"/>
              </a:ext>
            </a:extLst>
          </p:cNvPr>
          <p:cNvSpPr txBox="1"/>
          <p:nvPr/>
        </p:nvSpPr>
        <p:spPr>
          <a:xfrm>
            <a:off x="-365760" y="6325245"/>
            <a:ext cx="731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0</a:t>
            </a:r>
            <a:endParaRPr lang="hu-HU" sz="1100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6A9AA17A-BBAA-BEBD-BCC6-0C5ECE542EE8}"/>
              </a:ext>
            </a:extLst>
          </p:cNvPr>
          <p:cNvSpPr txBox="1"/>
          <p:nvPr/>
        </p:nvSpPr>
        <p:spPr>
          <a:xfrm>
            <a:off x="365760" y="4530055"/>
            <a:ext cx="3311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GitHub Commit </a:t>
            </a:r>
            <a:r>
              <a:rPr lang="en-US" b="1" dirty="0" err="1"/>
              <a:t>Intenzitás</a:t>
            </a:r>
            <a:endParaRPr lang="hu-HU" b="1" dirty="0"/>
          </a:p>
        </p:txBody>
      </p:sp>
    </p:spTree>
    <p:extLst>
      <p:ext uri="{BB962C8B-B14F-4D97-AF65-F5344CB8AC3E}">
        <p14:creationId xmlns:p14="http://schemas.microsoft.com/office/powerpoint/2010/main" val="240483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Graphic spid="3" grpId="0">
        <p:bldAsOne/>
      </p:bldGraphic>
      <p:bldP spid="4" grpId="0"/>
      <p:bldP spid="5" grpId="0"/>
      <p:bldP spid="6" grpId="0"/>
      <p:bldP spid="7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  <a14:imgEffect>
                      <a14:brightnessContrast bright="-17000" contrast="-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6182348E-2C8E-E993-42A9-FB58FF359B05}"/>
              </a:ext>
            </a:extLst>
          </p:cNvPr>
          <p:cNvSpPr txBox="1">
            <a:spLocks/>
          </p:cNvSpPr>
          <p:nvPr/>
        </p:nvSpPr>
        <p:spPr>
          <a:xfrm>
            <a:off x="684211" y="542009"/>
            <a:ext cx="6211889" cy="67808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1200"/>
              </a:spcAft>
            </a:pP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Köszönjük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u-HU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FIGYELMET!</a:t>
            </a:r>
            <a:endParaRPr lang="hu-H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zöveg helye 2">
            <a:extLst>
              <a:ext uri="{FF2B5EF4-FFF2-40B4-BE49-F238E27FC236}">
                <a16:creationId xmlns:a16="http://schemas.microsoft.com/office/drawing/2014/main" id="{58D527E1-636A-F15A-DE3D-F7E944CD69A0}"/>
              </a:ext>
            </a:extLst>
          </p:cNvPr>
          <p:cNvSpPr txBox="1">
            <a:spLocks/>
          </p:cNvSpPr>
          <p:nvPr/>
        </p:nvSpPr>
        <p:spPr>
          <a:xfrm>
            <a:off x="104775" y="5120759"/>
            <a:ext cx="2573339" cy="1619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F09A3C"/>
                </a:solidFill>
              </a:rPr>
              <a:t>Kiss </a:t>
            </a:r>
            <a:r>
              <a:rPr lang="en-US" sz="2000" b="1">
                <a:solidFill>
                  <a:srgbClr val="F09A3C"/>
                </a:solidFill>
              </a:rPr>
              <a:t>Péter</a:t>
            </a:r>
            <a:br>
              <a:rPr lang="en-US" sz="2000">
                <a:solidFill>
                  <a:srgbClr val="F09A3C"/>
                </a:solidFill>
              </a:rPr>
            </a:br>
            <a:r>
              <a:rPr lang="en-US" sz="2000">
                <a:solidFill>
                  <a:srgbClr val="F09A3C"/>
                </a:solidFill>
              </a:rPr>
              <a:t>Magyarcsik </a:t>
            </a:r>
            <a:r>
              <a:rPr lang="en-US" sz="2000" b="1">
                <a:solidFill>
                  <a:srgbClr val="F09A3C"/>
                </a:solidFill>
              </a:rPr>
              <a:t>Dávid</a:t>
            </a:r>
            <a:br>
              <a:rPr lang="en-US" sz="2000">
                <a:solidFill>
                  <a:srgbClr val="F09A3C"/>
                </a:solidFill>
              </a:rPr>
            </a:br>
            <a:r>
              <a:rPr lang="en-US" sz="2000">
                <a:solidFill>
                  <a:srgbClr val="F09A3C"/>
                </a:solidFill>
              </a:rPr>
              <a:t>Nagy </a:t>
            </a:r>
            <a:r>
              <a:rPr lang="en-US" sz="2000" b="1">
                <a:solidFill>
                  <a:srgbClr val="F09A3C"/>
                </a:solidFill>
              </a:rPr>
              <a:t>Balázs</a:t>
            </a:r>
            <a:br>
              <a:rPr lang="en-US" sz="2000">
                <a:solidFill>
                  <a:srgbClr val="F09A3C"/>
                </a:solidFill>
              </a:rPr>
            </a:br>
            <a:r>
              <a:rPr lang="en-US" sz="2000">
                <a:solidFill>
                  <a:srgbClr val="F09A3C"/>
                </a:solidFill>
              </a:rPr>
              <a:t>Tóth </a:t>
            </a:r>
            <a:r>
              <a:rPr lang="en-US" sz="2000" b="1">
                <a:solidFill>
                  <a:srgbClr val="F09A3C"/>
                </a:solidFill>
              </a:rPr>
              <a:t>Dávid</a:t>
            </a:r>
            <a:br>
              <a:rPr lang="en-US" sz="2000">
                <a:solidFill>
                  <a:srgbClr val="F09A3C"/>
                </a:solidFill>
              </a:rPr>
            </a:br>
            <a:r>
              <a:rPr lang="en-US" sz="2000">
                <a:solidFill>
                  <a:srgbClr val="F09A3C"/>
                </a:solidFill>
              </a:rPr>
              <a:t>Török </a:t>
            </a:r>
            <a:r>
              <a:rPr lang="en-US" sz="2000" b="1">
                <a:solidFill>
                  <a:srgbClr val="F09A3C"/>
                </a:solidFill>
              </a:rPr>
              <a:t>Zsombor</a:t>
            </a:r>
            <a:endParaRPr lang="en-US" sz="2000" b="1" dirty="0">
              <a:solidFill>
                <a:srgbClr val="F09A3C"/>
              </a:solidFill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20868A92-AA51-CF07-3E8E-031CDB2A2878}"/>
              </a:ext>
            </a:extLst>
          </p:cNvPr>
          <p:cNvSpPr txBox="1"/>
          <p:nvPr/>
        </p:nvSpPr>
        <p:spPr>
          <a:xfrm>
            <a:off x="8704259" y="5733431"/>
            <a:ext cx="348773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202</a:t>
            </a: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.11 – </a:t>
            </a:r>
            <a:r>
              <a:rPr lang="en-US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Dusza</a:t>
            </a:r>
            <a:r>
              <a:rPr 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Workshop</a:t>
            </a:r>
            <a:endParaRPr lang="hu-HU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hu-HU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(Miskolc)</a:t>
            </a:r>
            <a:endParaRPr lang="hu-HU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87B82B28-E93C-2467-5CF7-5CC69BAA9523}"/>
              </a:ext>
            </a:extLst>
          </p:cNvPr>
          <p:cNvSpPr txBox="1"/>
          <p:nvPr/>
        </p:nvSpPr>
        <p:spPr>
          <a:xfrm>
            <a:off x="684211" y="1220090"/>
            <a:ext cx="7269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hu-HU" sz="2400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</a:t>
            </a:r>
            <a:r>
              <a:rPr lang="en-US" sz="2400" cap="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dusza</a:t>
            </a:r>
            <a:r>
              <a:rPr lang="en-US" sz="2400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workshop </a:t>
            </a:r>
            <a:r>
              <a:rPr lang="en-US" sz="2400" cap="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első</a:t>
            </a:r>
            <a:r>
              <a:rPr lang="en-US" sz="2400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i="1" cap="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és</a:t>
            </a:r>
            <a:r>
              <a:rPr lang="en-US" i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i="1" cap="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egyetlen</a:t>
            </a:r>
            <a:r>
              <a:rPr lang="en-US" i="1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cap="all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csapata</a:t>
            </a:r>
            <a:endParaRPr lang="hu-HU" sz="2400" cap="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C666F97C-AE4C-AB2B-7811-596E91F86B4F}"/>
              </a:ext>
            </a:extLst>
          </p:cNvPr>
          <p:cNvSpPr txBox="1"/>
          <p:nvPr/>
        </p:nvSpPr>
        <p:spPr>
          <a:xfrm>
            <a:off x="8704259" y="6216789"/>
            <a:ext cx="3487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800" b="1" dirty="0" err="1">
                <a:ln w="3175" cmpd="sng"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j-ea"/>
                <a:cs typeface="+mj-cs"/>
              </a:rPr>
              <a:t>KapOS</a:t>
            </a:r>
            <a:endParaRPr lang="hu-HU" sz="2800" b="1" dirty="0">
              <a:ln w="3175" cmpd="sng"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+mj-ea"/>
              <a:cs typeface="+mj-cs"/>
            </a:endParaRPr>
          </a:p>
        </p:txBody>
      </p:sp>
      <p:pic>
        <p:nvPicPr>
          <p:cNvPr id="9" name="Kép 8" descr="A képen szöveg látható&#10;&#10;Automatikusan generált leírás">
            <a:extLst>
              <a:ext uri="{FF2B5EF4-FFF2-40B4-BE49-F238E27FC236}">
                <a16:creationId xmlns:a16="http://schemas.microsoft.com/office/drawing/2014/main" id="{8EE0C958-45C5-CE69-325A-2C5D6B3C5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5321" y="-50926"/>
            <a:ext cx="2105637" cy="2108326"/>
          </a:xfrm>
          <a:prstGeom prst="rect">
            <a:avLst/>
          </a:prstGeom>
        </p:spPr>
      </p:pic>
      <p:sp>
        <p:nvSpPr>
          <p:cNvPr id="11" name="Szövegdoboz 10">
            <a:extLst>
              <a:ext uri="{FF2B5EF4-FFF2-40B4-BE49-F238E27FC236}">
                <a16:creationId xmlns:a16="http://schemas.microsoft.com/office/drawing/2014/main" id="{6B6EA027-2051-D9B8-499D-F34C0D2B740C}"/>
              </a:ext>
            </a:extLst>
          </p:cNvPr>
          <p:cNvSpPr txBox="1"/>
          <p:nvPr/>
        </p:nvSpPr>
        <p:spPr>
          <a:xfrm>
            <a:off x="2085976" y="3023538"/>
            <a:ext cx="8020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Köszönjük</a:t>
            </a: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 </a:t>
            </a:r>
            <a:r>
              <a:rPr lang="hu-HU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felkészítést</a:t>
            </a: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és a folyamatos </a:t>
            </a:r>
            <a:r>
              <a:rPr lang="hu-HU" sz="2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támogatást</a:t>
            </a: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u-H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Raskoványi</a:t>
            </a: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Miklós </a:t>
            </a: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Tanár Úrnak és </a:t>
            </a: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Korom Szilárd </a:t>
            </a: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mentorunknak!</a:t>
            </a:r>
          </a:p>
        </p:txBody>
      </p:sp>
    </p:spTree>
    <p:extLst>
      <p:ext uri="{BB962C8B-B14F-4D97-AF65-F5344CB8AC3E}">
        <p14:creationId xmlns:p14="http://schemas.microsoft.com/office/powerpoint/2010/main" val="719513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B11F7E3-8CA5-116D-37E9-C9686A5CA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04800" y="0"/>
            <a:ext cx="14657238" cy="6936015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658439D-1F7C-778B-1284-03B1350B9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60449"/>
            <a:ext cx="4643926" cy="1507067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</a:t>
            </a:r>
            <a:r>
              <a:rPr lang="hu-HU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CSAPAT</a:t>
            </a:r>
          </a:p>
        </p:txBody>
      </p:sp>
      <p:pic>
        <p:nvPicPr>
          <p:cNvPr id="5" name="Kép 4" descr="A képen sötét látható&#10;&#10;Automatikusan generált leírás">
            <a:extLst>
              <a:ext uri="{FF2B5EF4-FFF2-40B4-BE49-F238E27FC236}">
                <a16:creationId xmlns:a16="http://schemas.microsoft.com/office/drawing/2014/main" id="{444D9C8F-7C5B-E713-DC0C-C4985FA40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13" y="3390749"/>
            <a:ext cx="3182887" cy="1790374"/>
          </a:xfrm>
          <a:prstGeom prst="rect">
            <a:avLst/>
          </a:prstGeom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C753D681-378C-FD8F-F07A-5283B1DE058D}"/>
              </a:ext>
            </a:extLst>
          </p:cNvPr>
          <p:cNvSpPr txBox="1">
            <a:spLocks/>
          </p:cNvSpPr>
          <p:nvPr/>
        </p:nvSpPr>
        <p:spPr>
          <a:xfrm>
            <a:off x="0" y="4792128"/>
            <a:ext cx="4973515" cy="99490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BEMUTATKOZÁSA</a:t>
            </a:r>
          </a:p>
        </p:txBody>
      </p:sp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CDEDCCC5-481B-0F81-1163-DE1F6E307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2321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B8C8A391-6AE3-647D-899A-2126A5784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pic>
        <p:nvPicPr>
          <p:cNvPr id="8" name="Kép 7" descr="A képen szöveg látható&#10;&#10;Automatikusan generált leírás">
            <a:extLst>
              <a:ext uri="{FF2B5EF4-FFF2-40B4-BE49-F238E27FC236}">
                <a16:creationId xmlns:a16="http://schemas.microsoft.com/office/drawing/2014/main" id="{B18224B5-CE4E-A5C0-B3DB-DB886C7EBE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0"/>
            <a:ext cx="12192000" cy="6855220"/>
          </a:xfrm>
          <a:prstGeom prst="rect">
            <a:avLst/>
          </a:prstGeom>
        </p:spPr>
      </p:pic>
      <p:sp>
        <p:nvSpPr>
          <p:cNvPr id="9" name="Téglalap 8">
            <a:extLst>
              <a:ext uri="{FF2B5EF4-FFF2-40B4-BE49-F238E27FC236}">
                <a16:creationId xmlns:a16="http://schemas.microsoft.com/office/drawing/2014/main" id="{91C1A00C-781E-21A2-63D4-BE00A9C8B9FF}"/>
              </a:ext>
            </a:extLst>
          </p:cNvPr>
          <p:cNvSpPr/>
          <p:nvPr/>
        </p:nvSpPr>
        <p:spPr>
          <a:xfrm>
            <a:off x="10122408" y="91440"/>
            <a:ext cx="2069592" cy="402336"/>
          </a:xfrm>
          <a:prstGeom prst="rect">
            <a:avLst/>
          </a:prstGeom>
          <a:solidFill>
            <a:srgbClr val="5F5F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A8CCB224-FB19-70B9-FD8E-3BFE42F52066}"/>
              </a:ext>
            </a:extLst>
          </p:cNvPr>
          <p:cNvSpPr/>
          <p:nvPr/>
        </p:nvSpPr>
        <p:spPr>
          <a:xfrm>
            <a:off x="225552" y="1819656"/>
            <a:ext cx="3922776" cy="62179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id="{D22EEA66-B743-9F07-C1A8-504D42F3A748}"/>
              </a:ext>
            </a:extLst>
          </p:cNvPr>
          <p:cNvSpPr/>
          <p:nvPr/>
        </p:nvSpPr>
        <p:spPr>
          <a:xfrm>
            <a:off x="225552" y="2441448"/>
            <a:ext cx="4282440" cy="62179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4A0EC895-EFB7-EAD3-B89C-31CC02BEF8CA}"/>
              </a:ext>
            </a:extLst>
          </p:cNvPr>
          <p:cNvSpPr/>
          <p:nvPr/>
        </p:nvSpPr>
        <p:spPr>
          <a:xfrm>
            <a:off x="225552" y="3063240"/>
            <a:ext cx="4693920" cy="62179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251FF5BE-CD54-99F5-38A8-5B2A9625294E}"/>
              </a:ext>
            </a:extLst>
          </p:cNvPr>
          <p:cNvSpPr/>
          <p:nvPr/>
        </p:nvSpPr>
        <p:spPr>
          <a:xfrm>
            <a:off x="225552" y="3685032"/>
            <a:ext cx="3230880" cy="74980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0368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3342335-604B-CCF1-B19D-06967BC275A9}"/>
              </a:ext>
            </a:extLst>
          </p:cNvPr>
          <p:cNvSpPr txBox="1">
            <a:spLocks/>
          </p:cNvSpPr>
          <p:nvPr/>
        </p:nvSpPr>
        <p:spPr>
          <a:xfrm>
            <a:off x="790826" y="876513"/>
            <a:ext cx="8534401" cy="7694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b="1" u="sn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Bemutatkozik:</a:t>
            </a:r>
            <a:r>
              <a:rPr lang="en-US" sz="4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</a:t>
            </a:r>
            <a:endParaRPr lang="hu-HU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DD55F439-9856-9686-A6AE-DE2408BB5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1D9F5531-0AD1-53C3-567C-5B0FCA260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853" y="3429000"/>
            <a:ext cx="3129638" cy="3129638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5" name="Szövegdoboz 4">
            <a:hlinkClick r:id="rId4"/>
            <a:extLst>
              <a:ext uri="{FF2B5EF4-FFF2-40B4-BE49-F238E27FC236}">
                <a16:creationId xmlns:a16="http://schemas.microsoft.com/office/drawing/2014/main" id="{7B163315-6CED-65BF-4EAA-F5BC8025423D}"/>
              </a:ext>
            </a:extLst>
          </p:cNvPr>
          <p:cNvSpPr txBox="1"/>
          <p:nvPr/>
        </p:nvSpPr>
        <p:spPr>
          <a:xfrm>
            <a:off x="1825469" y="1528773"/>
            <a:ext cx="6111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3200" b="0" i="0" u="sng" strike="noStrike" kern="1200" cap="none" spc="0" normalizeH="0" baseline="0" noProof="0" dirty="0">
                <a:ln>
                  <a:noFill/>
                </a:ln>
                <a:solidFill>
                  <a:srgbClr val="FC76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http://hypechat.org</a:t>
            </a: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3BEB23FC-CA29-A56E-F06B-EDC555955B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1607" y="436147"/>
            <a:ext cx="1650172" cy="1650172"/>
          </a:xfrm>
          <a:prstGeom prst="rect">
            <a:avLst/>
          </a:prstGeom>
        </p:spPr>
      </p:pic>
      <p:pic>
        <p:nvPicPr>
          <p:cNvPr id="7" name="Kép 6" descr="A képen szöveg látható&#10;&#10;Automatikusan generált leírás">
            <a:extLst>
              <a:ext uri="{FF2B5EF4-FFF2-40B4-BE49-F238E27FC236}">
                <a16:creationId xmlns:a16="http://schemas.microsoft.com/office/drawing/2014/main" id="{CBC37015-2C03-70C0-48B3-B20AEE4B01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343" y="2360499"/>
            <a:ext cx="7905709" cy="119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22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EF20E36-943A-1DC5-B920-2A705814B44C}"/>
              </a:ext>
            </a:extLst>
          </p:cNvPr>
          <p:cNvSpPr txBox="1">
            <a:spLocks/>
          </p:cNvSpPr>
          <p:nvPr/>
        </p:nvSpPr>
        <p:spPr>
          <a:xfrm>
            <a:off x="663714" y="1204948"/>
            <a:ext cx="8534401" cy="707886"/>
          </a:xfrm>
          <a:prstGeom prst="rect">
            <a:avLst/>
          </a:prstGeom>
          <a:noFill/>
          <a:effectLst/>
        </p:spPr>
        <p:txBody>
          <a:bodyPr vert="horz" wrap="square" lIns="91440" tIns="45720" rIns="91440" bIns="45720" rtlCol="0" anchor="b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0"/>
              </a:spcBef>
            </a:pPr>
            <a:r>
              <a:rPr lang="hu-HU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Mi volt a célunk</a:t>
            </a:r>
            <a:r>
              <a:rPr lang="en-US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?</a:t>
            </a:r>
            <a:endParaRPr lang="hu-HU" sz="4000" b="1" dirty="0">
              <a:ln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D5A4C42E-2C4C-85F4-0CA6-974A5D5EDE9E}"/>
              </a:ext>
            </a:extLst>
          </p:cNvPr>
          <p:cNvSpPr txBox="1"/>
          <p:nvPr/>
        </p:nvSpPr>
        <p:spPr>
          <a:xfrm>
            <a:off x="1154228" y="2045802"/>
            <a:ext cx="6255457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Webes </a:t>
            </a:r>
            <a:r>
              <a:rPr lang="hu-HU" sz="2800" b="1" i="0" u="sng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felületet</a:t>
            </a:r>
            <a:endParaRPr lang="hu-HU" sz="2800" b="0" i="0" u="sng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</a:t>
            </a:r>
            <a: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alós idejű </a:t>
            </a:r>
            <a:r>
              <a:rPr lang="hu-HU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chatelés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:</a:t>
            </a:r>
            <a:endParaRPr lang="hu-HU" sz="2400" b="0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1616075" lvl="2" indent="-452438">
              <a:spcAft>
                <a:spcPts val="600"/>
              </a:spcAft>
              <a:buFontTx/>
              <a:buChar char="→"/>
            </a:pP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csoportban</a:t>
            </a:r>
            <a:endParaRPr lang="hu-H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1616075" lvl="2" indent="-452438">
              <a:spcAft>
                <a:spcPts val="4200"/>
              </a:spcAft>
              <a:buFontTx/>
              <a:buChar char="→"/>
            </a:pPr>
            <a:r>
              <a:rPr lang="hu-H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b</a:t>
            </a:r>
            <a:r>
              <a:rPr lang="en-US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arát</a:t>
            </a:r>
            <a:r>
              <a:rPr lang="hu-HU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tal</a:t>
            </a: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vagy</a:t>
            </a: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kontakttal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endParaRPr lang="hu-HU" sz="2400" b="0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S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zemélyre szabott </a:t>
            </a: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m</a:t>
            </a:r>
            <a:r>
              <a:rPr lang="en-US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egjelenés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:</a:t>
            </a:r>
            <a:endParaRPr lang="hu-H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1616075" lvl="2" indent="-452438">
              <a:spcAft>
                <a:spcPts val="600"/>
              </a:spcAft>
              <a:buFontTx/>
              <a:buChar char="→"/>
            </a:pPr>
            <a: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felhasználók saját igényük szerint </a:t>
            </a:r>
            <a:r>
              <a:rPr lang="en-US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választhatnak</a:t>
            </a:r>
            <a:endParaRPr lang="hu-HU" sz="2400" b="1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</p:txBody>
      </p:sp>
      <p:pic>
        <p:nvPicPr>
          <p:cNvPr id="4" name="Picture 6" descr="Phone Chat PNG Transparent Images Free Download | Vector Files | Pngtree">
            <a:extLst>
              <a:ext uri="{FF2B5EF4-FFF2-40B4-BE49-F238E27FC236}">
                <a16:creationId xmlns:a16="http://schemas.microsoft.com/office/drawing/2014/main" id="{6016384E-37E9-F828-10C6-D11341031F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0" t="7861" r="9342" b="13643"/>
          <a:stretch/>
        </p:blipFill>
        <p:spPr bwMode="auto">
          <a:xfrm>
            <a:off x="7261086" y="1071979"/>
            <a:ext cx="4324020" cy="463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2EC8F683-EB03-F841-C123-067E95355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8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E6A8883A-AD87-41CD-365F-A3A39B9CD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350" y="5139461"/>
            <a:ext cx="1864519" cy="1866900"/>
          </a:xfrm>
          <a:prstGeom prst="rect">
            <a:avLst/>
          </a:prstGeom>
        </p:spPr>
      </p:pic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3EFF8A61-FBA9-8EE5-BFC3-DDD8589C2ADA}"/>
              </a:ext>
            </a:extLst>
          </p:cNvPr>
          <p:cNvGrpSpPr/>
          <p:nvPr/>
        </p:nvGrpSpPr>
        <p:grpSpPr>
          <a:xfrm>
            <a:off x="1297361" y="1283827"/>
            <a:ext cx="1440000" cy="1793943"/>
            <a:chOff x="1297361" y="1283827"/>
            <a:chExt cx="1440000" cy="1793943"/>
          </a:xfrm>
        </p:grpSpPr>
        <p:pic>
          <p:nvPicPr>
            <p:cNvPr id="5" name="Picture 2" descr="Live chat - Free interface icons">
              <a:extLst>
                <a:ext uri="{FF2B5EF4-FFF2-40B4-BE49-F238E27FC236}">
                  <a16:creationId xmlns:a16="http://schemas.microsoft.com/office/drawing/2014/main" id="{95E22903-F1E0-2E0E-E6AD-61FEC68DE3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7361" y="1283827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Szövegdoboz 5">
              <a:extLst>
                <a:ext uri="{FF2B5EF4-FFF2-40B4-BE49-F238E27FC236}">
                  <a16:creationId xmlns:a16="http://schemas.microsoft.com/office/drawing/2014/main" id="{77FF0EA8-67CF-45EF-579D-3DAF864C4250}"/>
                </a:ext>
              </a:extLst>
            </p:cNvPr>
            <p:cNvSpPr txBox="1"/>
            <p:nvPr/>
          </p:nvSpPr>
          <p:spPr>
            <a:xfrm>
              <a:off x="1297361" y="2723827"/>
              <a:ext cx="1439999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700" b="1" dirty="0"/>
                <a:t>Alkalmazás</a:t>
              </a:r>
            </a:p>
          </p:txBody>
        </p:sp>
      </p:grpSp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16C39463-0F6E-73FC-FEE4-693212947546}"/>
              </a:ext>
            </a:extLst>
          </p:cNvPr>
          <p:cNvGrpSpPr/>
          <p:nvPr/>
        </p:nvGrpSpPr>
        <p:grpSpPr>
          <a:xfrm>
            <a:off x="3964459" y="1283827"/>
            <a:ext cx="1440001" cy="1809332"/>
            <a:chOff x="3964459" y="1283827"/>
            <a:chExt cx="1440001" cy="1809332"/>
          </a:xfrm>
        </p:grpSpPr>
        <p:pic>
          <p:nvPicPr>
            <p:cNvPr id="8" name="Picture 10" descr="Database storage - Free computer icons">
              <a:extLst>
                <a:ext uri="{FF2B5EF4-FFF2-40B4-BE49-F238E27FC236}">
                  <a16:creationId xmlns:a16="http://schemas.microsoft.com/office/drawing/2014/main" id="{33034C13-1B93-1A8E-BE91-776F51D343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4460" y="1283827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Szövegdoboz 8">
              <a:extLst>
                <a:ext uri="{FF2B5EF4-FFF2-40B4-BE49-F238E27FC236}">
                  <a16:creationId xmlns:a16="http://schemas.microsoft.com/office/drawing/2014/main" id="{43F60BD1-BECF-4E83-BCB3-6FC173357925}"/>
                </a:ext>
              </a:extLst>
            </p:cNvPr>
            <p:cNvSpPr txBox="1"/>
            <p:nvPr/>
          </p:nvSpPr>
          <p:spPr>
            <a:xfrm>
              <a:off x="3964459" y="2723827"/>
              <a:ext cx="1439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b="1" dirty="0"/>
                <a:t>Szerver</a:t>
              </a:r>
            </a:p>
          </p:txBody>
        </p:sp>
      </p:grpSp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264D5CC5-2204-9B47-8A28-257BA010F9D5}"/>
              </a:ext>
            </a:extLst>
          </p:cNvPr>
          <p:cNvGrpSpPr/>
          <p:nvPr/>
        </p:nvGrpSpPr>
        <p:grpSpPr>
          <a:xfrm>
            <a:off x="6190646" y="1229059"/>
            <a:ext cx="2431355" cy="1864100"/>
            <a:chOff x="6190646" y="1229059"/>
            <a:chExt cx="2431355" cy="1864100"/>
          </a:xfrm>
        </p:grpSpPr>
        <p:pic>
          <p:nvPicPr>
            <p:cNvPr id="11" name="Picture 4" descr="Cloud - Free weather icons">
              <a:extLst>
                <a:ext uri="{FF2B5EF4-FFF2-40B4-BE49-F238E27FC236}">
                  <a16:creationId xmlns:a16="http://schemas.microsoft.com/office/drawing/2014/main" id="{52C57322-CEC9-6BAA-ACFD-10AB8E73E3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1556" y="1229059"/>
              <a:ext cx="1549536" cy="1549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Szövegdoboz 11">
              <a:extLst>
                <a:ext uri="{FF2B5EF4-FFF2-40B4-BE49-F238E27FC236}">
                  <a16:creationId xmlns:a16="http://schemas.microsoft.com/office/drawing/2014/main" id="{D9F23B57-D6E6-3DC2-DE83-FF68A32E1699}"/>
                </a:ext>
              </a:extLst>
            </p:cNvPr>
            <p:cNvSpPr txBox="1"/>
            <p:nvPr/>
          </p:nvSpPr>
          <p:spPr>
            <a:xfrm>
              <a:off x="6190646" y="2723827"/>
              <a:ext cx="24313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b="1" dirty="0"/>
                <a:t>Felhő-szolgáltatás</a:t>
              </a:r>
            </a:p>
          </p:txBody>
        </p:sp>
      </p:grpSp>
      <p:grpSp>
        <p:nvGrpSpPr>
          <p:cNvPr id="13" name="Csoportba foglalás 12">
            <a:extLst>
              <a:ext uri="{FF2B5EF4-FFF2-40B4-BE49-F238E27FC236}">
                <a16:creationId xmlns:a16="http://schemas.microsoft.com/office/drawing/2014/main" id="{1381B4C4-3F49-93E3-E128-56D1ADB24367}"/>
              </a:ext>
            </a:extLst>
          </p:cNvPr>
          <p:cNvGrpSpPr/>
          <p:nvPr/>
        </p:nvGrpSpPr>
        <p:grpSpPr>
          <a:xfrm>
            <a:off x="9257982" y="1229059"/>
            <a:ext cx="1440000" cy="1856405"/>
            <a:chOff x="9298660" y="1229059"/>
            <a:chExt cx="1440000" cy="1856405"/>
          </a:xfrm>
        </p:grpSpPr>
        <p:pic>
          <p:nvPicPr>
            <p:cNvPr id="14" name="Picture 14" descr="Dns - Free computer icons">
              <a:extLst>
                <a:ext uri="{FF2B5EF4-FFF2-40B4-BE49-F238E27FC236}">
                  <a16:creationId xmlns:a16="http://schemas.microsoft.com/office/drawing/2014/main" id="{3FE18CCC-5C33-8911-B66A-1DC664B6F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8660" y="1229059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Szövegdoboz 14">
              <a:extLst>
                <a:ext uri="{FF2B5EF4-FFF2-40B4-BE49-F238E27FC236}">
                  <a16:creationId xmlns:a16="http://schemas.microsoft.com/office/drawing/2014/main" id="{2D0C7987-34FE-4588-D400-E91689BFE429}"/>
                </a:ext>
              </a:extLst>
            </p:cNvPr>
            <p:cNvSpPr txBox="1"/>
            <p:nvPr/>
          </p:nvSpPr>
          <p:spPr>
            <a:xfrm>
              <a:off x="9298661" y="2716132"/>
              <a:ext cx="1439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DNS</a:t>
              </a:r>
            </a:p>
          </p:txBody>
        </p:sp>
      </p:grpSp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39273774-4110-4B8F-DF91-CFAC25A97D33}"/>
              </a:ext>
            </a:extLst>
          </p:cNvPr>
          <p:cNvCxnSpPr>
            <a:cxnSpLocks/>
          </p:cNvCxnSpPr>
          <p:nvPr/>
        </p:nvCxnSpPr>
        <p:spPr>
          <a:xfrm>
            <a:off x="3086100" y="1885950"/>
            <a:ext cx="628650" cy="0"/>
          </a:xfrm>
          <a:prstGeom prst="straightConnector1">
            <a:avLst/>
          </a:prstGeom>
          <a:ln w="38100"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gyenes összekötő nyíllal 16">
            <a:extLst>
              <a:ext uri="{FF2B5EF4-FFF2-40B4-BE49-F238E27FC236}">
                <a16:creationId xmlns:a16="http://schemas.microsoft.com/office/drawing/2014/main" id="{6B6A666F-B8E7-4633-01E8-16A22A7788B6}"/>
              </a:ext>
            </a:extLst>
          </p:cNvPr>
          <p:cNvCxnSpPr>
            <a:cxnSpLocks/>
          </p:cNvCxnSpPr>
          <p:nvPr/>
        </p:nvCxnSpPr>
        <p:spPr>
          <a:xfrm flipH="1">
            <a:off x="3086100" y="2076450"/>
            <a:ext cx="628650" cy="0"/>
          </a:xfrm>
          <a:prstGeom prst="straightConnector1">
            <a:avLst/>
          </a:prstGeom>
          <a:ln w="38100">
            <a:solidFill>
              <a:schemeClr val="tx1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ím 1">
            <a:extLst>
              <a:ext uri="{FF2B5EF4-FFF2-40B4-BE49-F238E27FC236}">
                <a16:creationId xmlns:a16="http://schemas.microsoft.com/office/drawing/2014/main" id="{41411CCE-355A-829A-FD74-086CF8E50BD3}"/>
              </a:ext>
            </a:extLst>
          </p:cNvPr>
          <p:cNvSpPr txBox="1">
            <a:spLocks/>
          </p:cNvSpPr>
          <p:nvPr/>
        </p:nvSpPr>
        <p:spPr>
          <a:xfrm>
            <a:off x="1297360" y="142405"/>
            <a:ext cx="9597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hu-HU" sz="54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architektúra</a:t>
            </a:r>
          </a:p>
        </p:txBody>
      </p:sp>
    </p:spTree>
    <p:extLst>
      <p:ext uri="{BB962C8B-B14F-4D97-AF65-F5344CB8AC3E}">
        <p14:creationId xmlns:p14="http://schemas.microsoft.com/office/powerpoint/2010/main" val="79031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3459A8C8-1CCD-40F3-B1A4-949B7EBDA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350" y="5139461"/>
            <a:ext cx="1864519" cy="1866900"/>
          </a:xfrm>
          <a:prstGeom prst="rect">
            <a:avLst/>
          </a:prstGeom>
        </p:spPr>
      </p:pic>
      <p:pic>
        <p:nvPicPr>
          <p:cNvPr id="6" name="Picture 6" descr="Js - Free logo icons">
            <a:extLst>
              <a:ext uri="{FF2B5EF4-FFF2-40B4-BE49-F238E27FC236}">
                <a16:creationId xmlns:a16="http://schemas.microsoft.com/office/drawing/2014/main" id="{9D8E8310-E423-4803-4C2A-08287EFFC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999" y="361888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A9B2304-F4F4-8053-C26A-DED98807B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08033" y="363153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137A7D5-D8F7-A35B-2D16-150429A32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43965" y="3654577"/>
            <a:ext cx="1020667" cy="143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0BA2E5F6-C7E4-8416-42ED-BF252817B170}"/>
              </a:ext>
            </a:extLst>
          </p:cNvPr>
          <p:cNvGrpSpPr/>
          <p:nvPr/>
        </p:nvGrpSpPr>
        <p:grpSpPr>
          <a:xfrm>
            <a:off x="5376000" y="1283827"/>
            <a:ext cx="1440000" cy="1793943"/>
            <a:chOff x="1297361" y="1283827"/>
            <a:chExt cx="1440000" cy="1793943"/>
          </a:xfrm>
        </p:grpSpPr>
        <p:pic>
          <p:nvPicPr>
            <p:cNvPr id="10" name="Picture 2" descr="Live chat - Free interface icons">
              <a:extLst>
                <a:ext uri="{FF2B5EF4-FFF2-40B4-BE49-F238E27FC236}">
                  <a16:creationId xmlns:a16="http://schemas.microsoft.com/office/drawing/2014/main" id="{31B62623-01F1-1AC4-E0D4-D3D211ECF6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7361" y="1283827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Szövegdoboz 10">
              <a:extLst>
                <a:ext uri="{FF2B5EF4-FFF2-40B4-BE49-F238E27FC236}">
                  <a16:creationId xmlns:a16="http://schemas.microsoft.com/office/drawing/2014/main" id="{5B3DB80F-3A98-373C-6C2A-0528D23EE19C}"/>
                </a:ext>
              </a:extLst>
            </p:cNvPr>
            <p:cNvSpPr txBox="1"/>
            <p:nvPr/>
          </p:nvSpPr>
          <p:spPr>
            <a:xfrm>
              <a:off x="1297361" y="2723827"/>
              <a:ext cx="1439999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sz="1700" b="1" dirty="0"/>
                <a:t>Alkalmazás</a:t>
              </a:r>
            </a:p>
          </p:txBody>
        </p:sp>
      </p:grpSp>
      <p:sp>
        <p:nvSpPr>
          <p:cNvPr id="13" name="Cím 1">
            <a:extLst>
              <a:ext uri="{FF2B5EF4-FFF2-40B4-BE49-F238E27FC236}">
                <a16:creationId xmlns:a16="http://schemas.microsoft.com/office/drawing/2014/main" id="{6E367DD1-94EA-F9D6-85DE-DAE5E3273BBE}"/>
              </a:ext>
            </a:extLst>
          </p:cNvPr>
          <p:cNvSpPr txBox="1">
            <a:spLocks/>
          </p:cNvSpPr>
          <p:nvPr/>
        </p:nvSpPr>
        <p:spPr>
          <a:xfrm>
            <a:off x="1297360" y="142405"/>
            <a:ext cx="9597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hu-HU" sz="54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architektúra</a:t>
            </a:r>
          </a:p>
        </p:txBody>
      </p:sp>
    </p:spTree>
    <p:extLst>
      <p:ext uri="{BB962C8B-B14F-4D97-AF65-F5344CB8AC3E}">
        <p14:creationId xmlns:p14="http://schemas.microsoft.com/office/powerpoint/2010/main" val="3649146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A11BEC00-BB96-687C-6485-901319E1A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350" y="5139461"/>
            <a:ext cx="1864519" cy="1866900"/>
          </a:xfrm>
          <a:prstGeom prst="rect">
            <a:avLst/>
          </a:prstGeom>
        </p:spPr>
      </p:pic>
      <p:sp>
        <p:nvSpPr>
          <p:cNvPr id="3" name="Cím 1">
            <a:extLst>
              <a:ext uri="{FF2B5EF4-FFF2-40B4-BE49-F238E27FC236}">
                <a16:creationId xmlns:a16="http://schemas.microsoft.com/office/drawing/2014/main" id="{8D7AD305-7B0D-5666-E45D-DEA3BAC958F5}"/>
              </a:ext>
            </a:extLst>
          </p:cNvPr>
          <p:cNvSpPr txBox="1">
            <a:spLocks/>
          </p:cNvSpPr>
          <p:nvPr/>
        </p:nvSpPr>
        <p:spPr>
          <a:xfrm>
            <a:off x="1297360" y="142405"/>
            <a:ext cx="95972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hu-HU" sz="54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architektúra</a:t>
            </a:r>
          </a:p>
        </p:txBody>
      </p:sp>
      <p:pic>
        <p:nvPicPr>
          <p:cNvPr id="4" name="Picture 10" descr="Official MariaDB Logos | MariaDB">
            <a:extLst>
              <a:ext uri="{FF2B5EF4-FFF2-40B4-BE49-F238E27FC236}">
                <a16:creationId xmlns:a16="http://schemas.microsoft.com/office/drawing/2014/main" id="{8FCE3DD5-CAC0-7A73-D7D1-15E1C920A6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8772"/>
          <a:stretch/>
        </p:blipFill>
        <p:spPr bwMode="auto">
          <a:xfrm>
            <a:off x="7840911" y="3635821"/>
            <a:ext cx="1766527" cy="116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pring Boot icon in Color Style">
            <a:extLst>
              <a:ext uri="{FF2B5EF4-FFF2-40B4-BE49-F238E27FC236}">
                <a16:creationId xmlns:a16="http://schemas.microsoft.com/office/drawing/2014/main" id="{48B4E5F6-6AC7-FAE6-18F8-DE216E557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000" y="359501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Java - Free logo icons">
            <a:extLst>
              <a:ext uri="{FF2B5EF4-FFF2-40B4-BE49-F238E27FC236}">
                <a16:creationId xmlns:a16="http://schemas.microsoft.com/office/drawing/2014/main" id="{CCCFC396-B496-2BCE-DC91-93D111886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826" y="3500668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F7291FD3-AAD0-2DD8-DC9D-C133E1157FE5}"/>
              </a:ext>
            </a:extLst>
          </p:cNvPr>
          <p:cNvGrpSpPr/>
          <p:nvPr/>
        </p:nvGrpSpPr>
        <p:grpSpPr>
          <a:xfrm>
            <a:off x="5376000" y="1378535"/>
            <a:ext cx="1440001" cy="1809332"/>
            <a:chOff x="3964459" y="1283827"/>
            <a:chExt cx="1440001" cy="1809332"/>
          </a:xfrm>
        </p:grpSpPr>
        <p:pic>
          <p:nvPicPr>
            <p:cNvPr id="8" name="Picture 10" descr="Database storage - Free computer icons">
              <a:extLst>
                <a:ext uri="{FF2B5EF4-FFF2-40B4-BE49-F238E27FC236}">
                  <a16:creationId xmlns:a16="http://schemas.microsoft.com/office/drawing/2014/main" id="{67303883-48DD-0341-8988-3B9687463B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4460" y="1283827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Szövegdoboz 8">
              <a:extLst>
                <a:ext uri="{FF2B5EF4-FFF2-40B4-BE49-F238E27FC236}">
                  <a16:creationId xmlns:a16="http://schemas.microsoft.com/office/drawing/2014/main" id="{E724BFC0-2414-4195-0431-EF3A84155AC3}"/>
                </a:ext>
              </a:extLst>
            </p:cNvPr>
            <p:cNvSpPr txBox="1"/>
            <p:nvPr/>
          </p:nvSpPr>
          <p:spPr>
            <a:xfrm>
              <a:off x="3964459" y="2723827"/>
              <a:ext cx="1439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u-HU" b="1" dirty="0"/>
                <a:t>Szerver</a:t>
              </a:r>
            </a:p>
          </p:txBody>
        </p:sp>
      </p:grpSp>
      <p:sp>
        <p:nvSpPr>
          <p:cNvPr id="10" name="Szövegdoboz 9">
            <a:extLst>
              <a:ext uri="{FF2B5EF4-FFF2-40B4-BE49-F238E27FC236}">
                <a16:creationId xmlns:a16="http://schemas.microsoft.com/office/drawing/2014/main" id="{62E0D5B2-EA0F-AB6A-5768-4B97CD01FFF8}"/>
              </a:ext>
            </a:extLst>
          </p:cNvPr>
          <p:cNvSpPr txBox="1"/>
          <p:nvPr/>
        </p:nvSpPr>
        <p:spPr>
          <a:xfrm>
            <a:off x="2747826" y="5035018"/>
            <a:ext cx="143999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700" b="1" dirty="0"/>
              <a:t>Java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04D401E6-ADD7-BF9E-3759-6516A7478B57}"/>
              </a:ext>
            </a:extLst>
          </p:cNvPr>
          <p:cNvSpPr txBox="1"/>
          <p:nvPr/>
        </p:nvSpPr>
        <p:spPr>
          <a:xfrm>
            <a:off x="5376000" y="5035018"/>
            <a:ext cx="143999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700" b="1" dirty="0"/>
              <a:t>Springboot</a:t>
            </a:r>
          </a:p>
        </p:txBody>
      </p:sp>
      <p:pic>
        <p:nvPicPr>
          <p:cNvPr id="12" name="Picture 10" descr="Official MariaDB Logos | MariaDB">
            <a:extLst>
              <a:ext uri="{FF2B5EF4-FFF2-40B4-BE49-F238E27FC236}">
                <a16:creationId xmlns:a16="http://schemas.microsoft.com/office/drawing/2014/main" id="{8C1BEBC4-9819-4030-E0A0-1BFBBC4056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440"/>
          <a:stretch/>
        </p:blipFill>
        <p:spPr bwMode="auto">
          <a:xfrm>
            <a:off x="8137226" y="5113124"/>
            <a:ext cx="1306948" cy="19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905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A11BEC00-BB96-687C-6485-901319E1A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350" y="5139461"/>
            <a:ext cx="1864519" cy="1866900"/>
          </a:xfrm>
          <a:prstGeom prst="rect">
            <a:avLst/>
          </a:prstGeom>
        </p:spPr>
      </p:pic>
      <p:sp>
        <p:nvSpPr>
          <p:cNvPr id="3" name="Cím 1">
            <a:extLst>
              <a:ext uri="{FF2B5EF4-FFF2-40B4-BE49-F238E27FC236}">
                <a16:creationId xmlns:a16="http://schemas.microsoft.com/office/drawing/2014/main" id="{8D7AD305-7B0D-5666-E45D-DEA3BAC958F5}"/>
              </a:ext>
            </a:extLst>
          </p:cNvPr>
          <p:cNvSpPr txBox="1">
            <a:spLocks/>
          </p:cNvSpPr>
          <p:nvPr/>
        </p:nvSpPr>
        <p:spPr>
          <a:xfrm>
            <a:off x="1297361" y="146282"/>
            <a:ext cx="9597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hu-HU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architektúra</a:t>
            </a: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2B170917-FB7A-2EAC-6573-CA11D2AEFE91}"/>
              </a:ext>
            </a:extLst>
          </p:cNvPr>
          <p:cNvSpPr txBox="1"/>
          <p:nvPr/>
        </p:nvSpPr>
        <p:spPr bwMode="auto">
          <a:xfrm>
            <a:off x="1089403" y="3030095"/>
            <a:ext cx="1635883" cy="9182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0" cap="none" spc="300" normalizeH="0" noProof="0" dirty="0">
                <a:ln>
                  <a:noFill/>
                </a:ln>
                <a:solidFill>
                  <a:srgbClr val="8BC34A"/>
                </a:solidFill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Spring Boot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843197C0-8B7F-FE08-8BC4-4B2BE89B0549}"/>
              </a:ext>
            </a:extLst>
          </p:cNvPr>
          <p:cNvSpPr txBox="1"/>
          <p:nvPr/>
        </p:nvSpPr>
        <p:spPr bwMode="auto">
          <a:xfrm>
            <a:off x="647055" y="4541622"/>
            <a:ext cx="2456568" cy="59862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DB</a:t>
            </a:r>
            <a:r>
              <a:rPr kumimoji="0" lang="hu-HU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14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(adatbázis)</a:t>
            </a:r>
            <a:endParaRPr kumimoji="0" sz="2000" b="0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rebuchet MS" panose="020B0603020202020204" pitchFamily="34" charset="0"/>
              <a:cs typeface="Arial"/>
            </a:endParaRP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8216246E-4813-AAB6-5D95-B9EA99CA4620}"/>
              </a:ext>
            </a:extLst>
          </p:cNvPr>
          <p:cNvSpPr txBox="1"/>
          <p:nvPr/>
        </p:nvSpPr>
        <p:spPr bwMode="auto">
          <a:xfrm>
            <a:off x="7701626" y="2852777"/>
            <a:ext cx="3892823" cy="39017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2000" kern="0" dirty="0">
                <a:latin typeface="Trebuchet MS" panose="020B0603020202020204" pitchFamily="34" charset="0"/>
                <a:cs typeface="Arial"/>
              </a:rPr>
              <a:t>Felhasználó #1</a:t>
            </a:r>
            <a:r>
              <a:rPr lang="hu-HU" sz="2000" kern="0" dirty="0">
                <a:latin typeface="Trebuchet MS" panose="020B0603020202020204" pitchFamily="34" charset="0"/>
                <a:cs typeface="Arial"/>
              </a:rPr>
              <a:t> (feladó)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E1303279-E029-E5F6-ECA9-CAB8346A1210}"/>
              </a:ext>
            </a:extLst>
          </p:cNvPr>
          <p:cNvSpPr txBox="1"/>
          <p:nvPr/>
        </p:nvSpPr>
        <p:spPr bwMode="auto">
          <a:xfrm>
            <a:off x="4677115" y="2833477"/>
            <a:ext cx="2457420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 dirty="0">
                <a:ln>
                  <a:noFill/>
                </a:ln>
                <a:solidFill>
                  <a:srgbClr val="FFDF00"/>
                </a:solidFill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JavaScript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A4B48CFA-4471-E694-B7C2-A73512255157}"/>
              </a:ext>
            </a:extLst>
          </p:cNvPr>
          <p:cNvSpPr txBox="1"/>
          <p:nvPr/>
        </p:nvSpPr>
        <p:spPr bwMode="auto">
          <a:xfrm>
            <a:off x="4695629" y="3798580"/>
            <a:ext cx="2457420" cy="38728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 dirty="0">
                <a:ln>
                  <a:noFill/>
                </a:ln>
                <a:solidFill>
                  <a:srgbClr val="FFDF00"/>
                </a:solidFill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JavaScript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F1974274-AA63-39D5-0AFA-AE5D1ADB1AC9}"/>
              </a:ext>
            </a:extLst>
          </p:cNvPr>
          <p:cNvSpPr txBox="1"/>
          <p:nvPr/>
        </p:nvSpPr>
        <p:spPr bwMode="auto">
          <a:xfrm>
            <a:off x="7702684" y="3832558"/>
            <a:ext cx="4256345" cy="39017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lang="en-US" sz="2000" kern="0" dirty="0">
                <a:latin typeface="Trebuchet MS" panose="020B0603020202020204" pitchFamily="34" charset="0"/>
                <a:cs typeface="Arial"/>
              </a:rPr>
              <a:t>Felhasználó #2</a:t>
            </a:r>
            <a:r>
              <a:rPr lang="hu-HU" sz="2000" kern="0" dirty="0">
                <a:latin typeface="Trebuchet MS" panose="020B0603020202020204" pitchFamily="34" charset="0"/>
                <a:cs typeface="Arial"/>
              </a:rPr>
              <a:t> (fogadó)</a:t>
            </a:r>
          </a:p>
        </p:txBody>
      </p:sp>
      <p:cxnSp>
        <p:nvCxnSpPr>
          <p:cNvPr id="16" name="Egyenes összekötő 15">
            <a:extLst>
              <a:ext uri="{FF2B5EF4-FFF2-40B4-BE49-F238E27FC236}">
                <a16:creationId xmlns:a16="http://schemas.microsoft.com/office/drawing/2014/main" id="{82814470-42D3-C5C4-7C9C-E86110FF4181}"/>
              </a:ext>
            </a:extLst>
          </p:cNvPr>
          <p:cNvCxnSpPr>
            <a:cxnSpLocks/>
          </p:cNvCxnSpPr>
          <p:nvPr/>
        </p:nvCxnSpPr>
        <p:spPr bwMode="auto">
          <a:xfrm flipH="1">
            <a:off x="1779471" y="3989759"/>
            <a:ext cx="1" cy="510622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gyenes összekötő 16">
            <a:extLst>
              <a:ext uri="{FF2B5EF4-FFF2-40B4-BE49-F238E27FC236}">
                <a16:creationId xmlns:a16="http://schemas.microsoft.com/office/drawing/2014/main" id="{99F5D0F9-2B13-BE8D-6D60-AD2CDB425622}"/>
              </a:ext>
            </a:extLst>
          </p:cNvPr>
          <p:cNvCxnSpPr>
            <a:cxnSpLocks/>
          </p:cNvCxnSpPr>
          <p:nvPr/>
        </p:nvCxnSpPr>
        <p:spPr bwMode="auto">
          <a:xfrm>
            <a:off x="6672763" y="4021374"/>
            <a:ext cx="1028863" cy="0"/>
          </a:xfrm>
          <a:prstGeom prst="line">
            <a:avLst/>
          </a:prstGeom>
          <a:ln w="28575" cap="flat" cmpd="sng" algn="ctr">
            <a:solidFill>
              <a:srgbClr val="E87D37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19">
            <a:extLst>
              <a:ext uri="{FF2B5EF4-FFF2-40B4-BE49-F238E27FC236}">
                <a16:creationId xmlns:a16="http://schemas.microsoft.com/office/drawing/2014/main" id="{C6901980-6F1C-C6CC-13EA-597FA832D8A9}"/>
              </a:ext>
            </a:extLst>
          </p:cNvPr>
          <p:cNvCxnSpPr>
            <a:cxnSpLocks/>
          </p:cNvCxnSpPr>
          <p:nvPr/>
        </p:nvCxnSpPr>
        <p:spPr bwMode="auto">
          <a:xfrm>
            <a:off x="5924339" y="4242318"/>
            <a:ext cx="0" cy="598608"/>
          </a:xfrm>
          <a:prstGeom prst="line">
            <a:avLst/>
          </a:prstGeom>
          <a:ln w="28575">
            <a:solidFill>
              <a:schemeClr val="tx1">
                <a:alpha val="60000"/>
              </a:schemeClr>
            </a:solidFill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FA91782A-154D-8587-CD0E-131F2E9F9D50}"/>
              </a:ext>
            </a:extLst>
          </p:cNvPr>
          <p:cNvSpPr txBox="1"/>
          <p:nvPr/>
        </p:nvSpPr>
        <p:spPr bwMode="auto">
          <a:xfrm>
            <a:off x="4490509" y="4897378"/>
            <a:ext cx="2867660" cy="68800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kern="0" dirty="0">
                <a:latin typeface="Trebuchet MS" panose="020B0603020202020204" pitchFamily="34" charset="0"/>
                <a:cs typeface="Arial"/>
              </a:rPr>
              <a:t>Ü</a:t>
            </a:r>
            <a:r>
              <a:rPr kumimoji="0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zenet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 </a:t>
            </a:r>
            <a:r>
              <a:rPr lang="hu-HU" sz="2000" kern="0" dirty="0">
                <a:latin typeface="Trebuchet MS" panose="020B0603020202020204" pitchFamily="34" charset="0"/>
                <a:cs typeface="Arial"/>
              </a:rPr>
              <a:t>f</a:t>
            </a: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ogadása</a:t>
            </a:r>
            <a:r>
              <a:rPr kumimoji="0" lang="hu-HU" sz="2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,</a:t>
            </a:r>
            <a:r>
              <a:rPr lang="hu-HU" sz="2000" b="1" kern="0" dirty="0">
                <a:latin typeface="Trebuchet MS" panose="020B0603020202020204" pitchFamily="34" charset="0"/>
                <a:cs typeface="Arial"/>
              </a:rPr>
              <a:t> </a:t>
            </a:r>
            <a:r>
              <a:rPr lang="hu-HU" sz="2000" kern="0" dirty="0">
                <a:latin typeface="Trebuchet MS" panose="020B0603020202020204" pitchFamily="34" charset="0"/>
                <a:cs typeface="Arial"/>
              </a:rPr>
              <a:t>m</a:t>
            </a:r>
            <a:r>
              <a:rPr lang="en-US" sz="2000" b="1" kern="0" dirty="0" err="1">
                <a:latin typeface="Trebuchet MS" panose="020B0603020202020204" pitchFamily="34" charset="0"/>
                <a:cs typeface="Arial"/>
              </a:rPr>
              <a:t>egjelenítése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rebuchet MS" panose="020B0603020202020204" pitchFamily="34" charset="0"/>
              <a:cs typeface="Arial"/>
            </a:endParaRPr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03DDFEAC-3A1D-68CA-6BA7-A903951DAAB3}"/>
              </a:ext>
            </a:extLst>
          </p:cNvPr>
          <p:cNvSpPr txBox="1"/>
          <p:nvPr/>
        </p:nvSpPr>
        <p:spPr bwMode="auto">
          <a:xfrm>
            <a:off x="4384733" y="1006719"/>
            <a:ext cx="4258842" cy="128496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Üzenet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 </a:t>
            </a:r>
            <a:r>
              <a:rPr lang="hu-HU" sz="2000" b="1" kern="0" dirty="0">
                <a:latin typeface="Trebuchet MS" panose="020B0603020202020204" pitchFamily="34" charset="0"/>
                <a:cs typeface="Arial"/>
              </a:rPr>
              <a:t>s</a:t>
            </a: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zövege</a:t>
            </a:r>
            <a:r>
              <a:rPr lang="en-US" sz="2000" kern="0" dirty="0">
                <a:latin typeface="Trebuchet MS" panose="020B0603020202020204" pitchFamily="34" charset="0"/>
                <a:cs typeface="Arial"/>
              </a:rPr>
              <a:t> </a:t>
            </a:r>
            <a:r>
              <a:rPr lang="en-US" sz="2000" kern="0" dirty="0" err="1">
                <a:latin typeface="Trebuchet MS" panose="020B0603020202020204" pitchFamily="34" charset="0"/>
                <a:cs typeface="Arial"/>
              </a:rPr>
              <a:t>és</a:t>
            </a:r>
            <a:r>
              <a:rPr lang="en-US" sz="2000" kern="0" dirty="0">
                <a:latin typeface="Trebuchet MS" panose="020B0603020202020204" pitchFamily="34" charset="0"/>
                <a:cs typeface="Arial"/>
              </a:rPr>
              <a:t> </a:t>
            </a:r>
            <a:r>
              <a:rPr lang="en-US" sz="2000" b="1" kern="0" dirty="0" err="1">
                <a:latin typeface="Trebuchet MS" panose="020B0603020202020204" pitchFamily="34" charset="0"/>
                <a:cs typeface="Arial"/>
              </a:rPr>
              <a:t>adatai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rebuchet MS" panose="020B0603020202020204" pitchFamily="34" charset="0"/>
              <a:cs typeface="Arial"/>
            </a:endParaRPr>
          </a:p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Üzenet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 </a:t>
            </a: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megjelenítése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rebuchet MS" panose="020B0603020202020204" pitchFamily="34" charset="0"/>
              <a:cs typeface="Arial"/>
            </a:endParaRPr>
          </a:p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Üzenet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 </a:t>
            </a:r>
            <a:r>
              <a:rPr lang="hu-HU" sz="2000" kern="0" dirty="0">
                <a:latin typeface="Trebuchet MS" panose="020B0603020202020204" pitchFamily="34" charset="0"/>
                <a:cs typeface="Arial"/>
              </a:rPr>
              <a:t>t</a:t>
            </a: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ovábbítása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rebuchet MS" panose="020B0603020202020204" pitchFamily="34" charset="0"/>
              <a:cs typeface="Arial"/>
            </a:endParaRPr>
          </a:p>
        </p:txBody>
      </p: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D818352E-E042-DC07-4EC3-0F5DADB83E1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924339" y="2338293"/>
            <a:ext cx="8326" cy="485715"/>
          </a:xfrm>
          <a:prstGeom prst="line">
            <a:avLst/>
          </a:prstGeom>
          <a:ln w="28575">
            <a:solidFill>
              <a:schemeClr val="tx1">
                <a:alpha val="60000"/>
              </a:schemeClr>
            </a:solidFill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3858EDF4-5AAC-1E9A-C482-32C135354D2A}"/>
              </a:ext>
            </a:extLst>
          </p:cNvPr>
          <p:cNvSpPr txBox="1"/>
          <p:nvPr/>
        </p:nvSpPr>
        <p:spPr bwMode="auto">
          <a:xfrm>
            <a:off x="1093732" y="5794004"/>
            <a:ext cx="1563215" cy="68800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2000" kern="0" dirty="0">
                <a:latin typeface="Trebuchet MS" panose="020B0603020202020204" pitchFamily="34" charset="0"/>
                <a:cs typeface="Arial"/>
              </a:rPr>
              <a:t>ü</a:t>
            </a:r>
            <a:r>
              <a:rPr kumimoji="0" lang="hu-HU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zenetek</a:t>
            </a:r>
            <a:r>
              <a:rPr kumimoji="0" lang="hu-HU" sz="20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2000" b="1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Trebuchet MS" panose="020B0603020202020204" pitchFamily="34" charset="0"/>
                <a:cs typeface="Arial"/>
              </a:rPr>
              <a:t>tárolása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rebuchet MS" panose="020B0603020202020204" pitchFamily="34" charset="0"/>
              <a:cs typeface="Arial"/>
            </a:endParaRPr>
          </a:p>
        </p:txBody>
      </p:sp>
      <p:cxnSp>
        <p:nvCxnSpPr>
          <p:cNvPr id="26" name="Szögletes összekötő 5">
            <a:extLst>
              <a:ext uri="{FF2B5EF4-FFF2-40B4-BE49-F238E27FC236}">
                <a16:creationId xmlns:a16="http://schemas.microsoft.com/office/drawing/2014/main" id="{12A50229-C066-F469-B956-815CD39E1057}"/>
              </a:ext>
            </a:extLst>
          </p:cNvPr>
          <p:cNvCxnSpPr>
            <a:cxnSpLocks/>
          </p:cNvCxnSpPr>
          <p:nvPr/>
        </p:nvCxnSpPr>
        <p:spPr>
          <a:xfrm flipV="1">
            <a:off x="2658353" y="3049509"/>
            <a:ext cx="2480534" cy="335917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zögletes összekötő 35">
            <a:extLst>
              <a:ext uri="{FF2B5EF4-FFF2-40B4-BE49-F238E27FC236}">
                <a16:creationId xmlns:a16="http://schemas.microsoft.com/office/drawing/2014/main" id="{FD842E92-B06F-AB63-288A-33FC9659494D}"/>
              </a:ext>
            </a:extLst>
          </p:cNvPr>
          <p:cNvCxnSpPr>
            <a:cxnSpLocks/>
          </p:cNvCxnSpPr>
          <p:nvPr/>
        </p:nvCxnSpPr>
        <p:spPr>
          <a:xfrm>
            <a:off x="2658353" y="3634811"/>
            <a:ext cx="2480534" cy="363091"/>
          </a:xfrm>
          <a:prstGeom prst="bentConnector3">
            <a:avLst>
              <a:gd name="adj1" fmla="val 50000"/>
            </a:avLst>
          </a:prstGeom>
          <a:ln w="28575">
            <a:solidFill>
              <a:srgbClr val="E87D3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Csoportba foglalás 27">
            <a:extLst>
              <a:ext uri="{FF2B5EF4-FFF2-40B4-BE49-F238E27FC236}">
                <a16:creationId xmlns:a16="http://schemas.microsoft.com/office/drawing/2014/main" id="{D7A73630-C388-791C-F173-D0B287C1E17B}"/>
              </a:ext>
            </a:extLst>
          </p:cNvPr>
          <p:cNvGrpSpPr/>
          <p:nvPr/>
        </p:nvGrpSpPr>
        <p:grpSpPr>
          <a:xfrm>
            <a:off x="5924340" y="3213117"/>
            <a:ext cx="3283668" cy="432911"/>
            <a:chOff x="6044452" y="3306806"/>
            <a:chExt cx="2615662" cy="429635"/>
          </a:xfrm>
        </p:grpSpPr>
        <p:cxnSp>
          <p:nvCxnSpPr>
            <p:cNvPr id="29" name="Egyenes összekötő 28">
              <a:extLst>
                <a:ext uri="{FF2B5EF4-FFF2-40B4-BE49-F238E27FC236}">
                  <a16:creationId xmlns:a16="http://schemas.microsoft.com/office/drawing/2014/main" id="{D17DF338-A15F-FB90-374C-030A5E7B5C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4452" y="3330098"/>
              <a:ext cx="3169" cy="398402"/>
            </a:xfrm>
            <a:prstGeom prst="line">
              <a:avLst/>
            </a:prstGeom>
            <a:ln w="38100">
              <a:solidFill>
                <a:schemeClr val="tx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gyenes összekötő 29">
              <a:extLst>
                <a:ext uri="{FF2B5EF4-FFF2-40B4-BE49-F238E27FC236}">
                  <a16:creationId xmlns:a16="http://schemas.microsoft.com/office/drawing/2014/main" id="{F09DF82F-DBFE-DBA4-9795-DCBDF5EDD7F2}"/>
                </a:ext>
              </a:extLst>
            </p:cNvPr>
            <p:cNvCxnSpPr>
              <a:cxnSpLocks/>
            </p:cNvCxnSpPr>
            <p:nvPr/>
          </p:nvCxnSpPr>
          <p:spPr>
            <a:xfrm>
              <a:off x="6045956" y="3736441"/>
              <a:ext cx="2614158" cy="0"/>
            </a:xfrm>
            <a:prstGeom prst="line">
              <a:avLst/>
            </a:prstGeom>
            <a:ln w="38100">
              <a:solidFill>
                <a:schemeClr val="tx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gyenes összekötő nyíllal 30">
              <a:extLst>
                <a:ext uri="{FF2B5EF4-FFF2-40B4-BE49-F238E27FC236}">
                  <a16:creationId xmlns:a16="http://schemas.microsoft.com/office/drawing/2014/main" id="{DB391F8C-8B4D-AE28-F155-8B4A4F8BD967}"/>
                </a:ext>
              </a:extLst>
            </p:cNvPr>
            <p:cNvCxnSpPr/>
            <p:nvPr/>
          </p:nvCxnSpPr>
          <p:spPr>
            <a:xfrm flipV="1">
              <a:off x="8656637" y="3306806"/>
              <a:ext cx="0" cy="429017"/>
            </a:xfrm>
            <a:prstGeom prst="straightConnector1">
              <a:avLst/>
            </a:prstGeom>
            <a:ln w="38100">
              <a:solidFill>
                <a:schemeClr val="tx1">
                  <a:alpha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124AE447-4FCB-47D5-47DB-F236F6288BAD}"/>
              </a:ext>
            </a:extLst>
          </p:cNvPr>
          <p:cNvCxnSpPr>
            <a:cxnSpLocks/>
          </p:cNvCxnSpPr>
          <p:nvPr/>
        </p:nvCxnSpPr>
        <p:spPr bwMode="auto">
          <a:xfrm flipH="1">
            <a:off x="6672763" y="3049509"/>
            <a:ext cx="960572" cy="0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gyenes összekötő 32">
            <a:extLst>
              <a:ext uri="{FF2B5EF4-FFF2-40B4-BE49-F238E27FC236}">
                <a16:creationId xmlns:a16="http://schemas.microsoft.com/office/drawing/2014/main" id="{0DF2C6AE-4E2D-EE10-648C-F2BD264ED15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958321" y="3989759"/>
            <a:ext cx="1" cy="510622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F8F30D83-F9FE-52FA-234F-DAE4C7DDA8E9}"/>
              </a:ext>
            </a:extLst>
          </p:cNvPr>
          <p:cNvCxnSpPr>
            <a:cxnSpLocks/>
          </p:cNvCxnSpPr>
          <p:nvPr/>
        </p:nvCxnSpPr>
        <p:spPr bwMode="auto">
          <a:xfrm>
            <a:off x="1866195" y="5186062"/>
            <a:ext cx="0" cy="598608"/>
          </a:xfrm>
          <a:prstGeom prst="line">
            <a:avLst/>
          </a:prstGeom>
          <a:ln w="28575">
            <a:solidFill>
              <a:schemeClr val="tx1">
                <a:alpha val="60000"/>
              </a:schemeClr>
            </a:solidFill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86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21" grpId="0"/>
      <p:bldP spid="22" grpId="0"/>
      <p:bldP spid="25" grpId="0"/>
    </p:bldLst>
  </p:timing>
</p:sld>
</file>

<file path=ppt/theme/theme1.xml><?xml version="1.0" encoding="utf-8"?>
<a:theme xmlns:a="http://schemas.openxmlformats.org/drawingml/2006/main" name="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1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3.xml><?xml version="1.0" encoding="utf-8"?>
<a:theme xmlns:a="http://schemas.openxmlformats.org/drawingml/2006/main" name="2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4.xml><?xml version="1.0" encoding="utf-8"?>
<a:theme xmlns:a="http://schemas.openxmlformats.org/drawingml/2006/main" name="5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5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</TotalTime>
  <Words>285</Words>
  <Application>Microsoft Office PowerPoint</Application>
  <PresentationFormat>Szélesvásznú</PresentationFormat>
  <Paragraphs>95</Paragraphs>
  <Slides>16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4</vt:i4>
      </vt:variant>
      <vt:variant>
        <vt:lpstr>Diacímek</vt:lpstr>
      </vt:variant>
      <vt:variant>
        <vt:i4>16</vt:i4>
      </vt:variant>
    </vt:vector>
  </HeadingPairs>
  <TitlesOfParts>
    <vt:vector size="26" baseType="lpstr">
      <vt:lpstr>Arial</vt:lpstr>
      <vt:lpstr>Calibri</vt:lpstr>
      <vt:lpstr>Century Gothic</vt:lpstr>
      <vt:lpstr>Roboto</vt:lpstr>
      <vt:lpstr>Trebuchet MS</vt:lpstr>
      <vt:lpstr>Wingdings 3</vt:lpstr>
      <vt:lpstr>Szelet</vt:lpstr>
      <vt:lpstr>1_Szelet</vt:lpstr>
      <vt:lpstr>2_Szelet</vt:lpstr>
      <vt:lpstr>5_Szelet</vt:lpstr>
      <vt:lpstr>Dusza workshop 2022-23 kapos</vt:lpstr>
      <vt:lpstr>A CSAPAT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admin</dc:creator>
  <cp:lastModifiedBy>magyarcs@sulid.hu</cp:lastModifiedBy>
  <cp:revision>109</cp:revision>
  <dcterms:created xsi:type="dcterms:W3CDTF">2023-02-27T07:19:01Z</dcterms:created>
  <dcterms:modified xsi:type="dcterms:W3CDTF">2023-03-09T19:15:19Z</dcterms:modified>
</cp:coreProperties>
</file>